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66" r:id="rId2"/>
    <p:sldId id="258" r:id="rId3"/>
    <p:sldId id="312" r:id="rId4"/>
    <p:sldId id="313" r:id="rId5"/>
    <p:sldId id="314" r:id="rId6"/>
    <p:sldId id="267" r:id="rId7"/>
    <p:sldId id="259" r:id="rId8"/>
    <p:sldId id="260" r:id="rId9"/>
    <p:sldId id="265" r:id="rId10"/>
    <p:sldId id="305" r:id="rId11"/>
    <p:sldId id="261" r:id="rId12"/>
    <p:sldId id="317" r:id="rId13"/>
    <p:sldId id="318" r:id="rId14"/>
    <p:sldId id="319" r:id="rId15"/>
    <p:sldId id="320" r:id="rId16"/>
    <p:sldId id="315" r:id="rId17"/>
    <p:sldId id="316" r:id="rId18"/>
    <p:sldId id="276" r:id="rId19"/>
    <p:sldId id="277" r:id="rId20"/>
    <p:sldId id="278" r:id="rId21"/>
    <p:sldId id="309" r:id="rId22"/>
    <p:sldId id="321" r:id="rId23"/>
    <p:sldId id="322" r:id="rId24"/>
    <p:sldId id="323" r:id="rId25"/>
    <p:sldId id="324" r:id="rId26"/>
    <p:sldId id="325" r:id="rId27"/>
    <p:sldId id="326" r:id="rId28"/>
    <p:sldId id="327" r:id="rId29"/>
    <p:sldId id="285"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C4F"/>
    <a:srgbClr val="F8F68E"/>
    <a:srgbClr val="96E4EE"/>
    <a:srgbClr val="FFFFFF"/>
    <a:srgbClr val="990033"/>
    <a:srgbClr val="120C22"/>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6782F-E994-4832-B9DF-A0947EFB481D}" type="datetimeFigureOut">
              <a:rPr lang="en-US" smtClean="0"/>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9AE0F-4858-47A2-A09D-9A83E0AA2C81}" type="slidenum">
              <a:rPr lang="en-US" smtClean="0"/>
              <a:t>‹#›</a:t>
            </a:fld>
            <a:endParaRPr lang="en-US"/>
          </a:p>
        </p:txBody>
      </p:sp>
    </p:spTree>
    <p:extLst>
      <p:ext uri="{BB962C8B-B14F-4D97-AF65-F5344CB8AC3E}">
        <p14:creationId xmlns:p14="http://schemas.microsoft.com/office/powerpoint/2010/main" val="186460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D89A7E-9465-4863-A126-C77408A484F4}"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E3944-A558-432A-96B5-D3FB29FDD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7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72D23-9573-4707-8465-311FE59CF89D}"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150453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A6021-C985-4A8B-8006-87E4FFBB7CFC}"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32844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5649A-E85A-47F9-8ECB-258CAD1EFCD1}"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253315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0AEBDE-C9CF-41AF-B820-DA6779939058}"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E3944-A558-432A-96B5-D3FB29FDD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65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A96284-A0F2-4D4F-92CF-8997549033A8}" type="datetime1">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386992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DDD67F-5D18-4EEC-BB1C-56ECDBD24353}" type="datetime1">
              <a:rPr lang="en-US" smtClean="0"/>
              <a:t>5/9/2021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8454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672DC2-5A1D-482E-BB77-4AB428DA5C4E}" type="datetime1">
              <a:rPr lang="en-US" smtClean="0"/>
              <a:t>5/9/2021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1476129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85ADF8A-3102-4F41-86D2-7A1546B24791}" type="datetime1">
              <a:rPr lang="en-US" smtClean="0"/>
              <a:t>5/9/2021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2DE3944-A558-432A-96B5-D3FB29FDD98D}" type="slidenum">
              <a:rPr lang="en-US" smtClean="0"/>
              <a:t>‹#›</a:t>
            </a:fld>
            <a:endParaRPr lang="en-US"/>
          </a:p>
        </p:txBody>
      </p:sp>
    </p:spTree>
    <p:extLst>
      <p:ext uri="{BB962C8B-B14F-4D97-AF65-F5344CB8AC3E}">
        <p14:creationId xmlns:p14="http://schemas.microsoft.com/office/powerpoint/2010/main" val="415522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9B41E3A-E1D1-482E-BE56-A472584530CD}" type="datetime1">
              <a:rPr lang="en-US" smtClean="0"/>
              <a:t>5/9/2021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2DE3944-A558-432A-96B5-D3FB29FDD98D}" type="slidenum">
              <a:rPr lang="en-US" smtClean="0"/>
              <a:t>‹#›</a:t>
            </a:fld>
            <a:endParaRPr lang="en-US"/>
          </a:p>
        </p:txBody>
      </p:sp>
    </p:spTree>
    <p:extLst>
      <p:ext uri="{BB962C8B-B14F-4D97-AF65-F5344CB8AC3E}">
        <p14:creationId xmlns:p14="http://schemas.microsoft.com/office/powerpoint/2010/main" val="42101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7FFEA3D-0952-4860-8CFA-58B84A4E59DC}" type="datetime1">
              <a:rPr lang="en-US" smtClean="0"/>
              <a:t>5/9/2021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2DE3944-A558-432A-96B5-D3FB29FDD98D}" type="slidenum">
              <a:rPr lang="en-US" smtClean="0"/>
              <a:t>‹#›</a:t>
            </a:fld>
            <a:endParaRPr lang="en-US"/>
          </a:p>
        </p:txBody>
      </p:sp>
    </p:spTree>
    <p:extLst>
      <p:ext uri="{BB962C8B-B14F-4D97-AF65-F5344CB8AC3E}">
        <p14:creationId xmlns:p14="http://schemas.microsoft.com/office/powerpoint/2010/main" val="17349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7DA3CAC-DEAD-45E1-9014-17973CC1793E}" type="datetime1">
              <a:rPr lang="en-US" smtClean="0"/>
              <a:t>5/9/2021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2DE3944-A558-432A-96B5-D3FB29FDD98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2876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049B7-580B-46F6-895E-876CD1C3100A}"/>
              </a:ext>
            </a:extLst>
          </p:cNvPr>
          <p:cNvSpPr>
            <a:spLocks noGrp="1"/>
          </p:cNvSpPr>
          <p:nvPr>
            <p:ph type="sldNum" sz="quarter" idx="12"/>
          </p:nvPr>
        </p:nvSpPr>
        <p:spPr/>
        <p:txBody>
          <a:bodyPr/>
          <a:lstStyle/>
          <a:p>
            <a:fld id="{02DE3944-A558-432A-96B5-D3FB29FDD98D}" type="slidenum">
              <a:rPr lang="en-US" smtClean="0"/>
              <a:t>1</a:t>
            </a:fld>
            <a:endParaRPr lang="en-US"/>
          </a:p>
        </p:txBody>
      </p:sp>
      <p:pic>
        <p:nvPicPr>
          <p:cNvPr id="4" name="Picture 3">
            <a:extLst>
              <a:ext uri="{FF2B5EF4-FFF2-40B4-BE49-F238E27FC236}">
                <a16:creationId xmlns:a16="http://schemas.microsoft.com/office/drawing/2014/main" id="{97C9E3D3-C6A7-445B-B5CA-228064D4D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5ECD2828-E773-41DF-8FD8-1109C89EBB98}"/>
              </a:ext>
            </a:extLst>
          </p:cNvPr>
          <p:cNvSpPr txBox="1">
            <a:spLocks/>
          </p:cNvSpPr>
          <p:nvPr/>
        </p:nvSpPr>
        <p:spPr>
          <a:xfrm>
            <a:off x="4909820" y="4343400"/>
            <a:ext cx="6977380" cy="3013563"/>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400" b="1" dirty="0">
                <a:solidFill>
                  <a:srgbClr val="FFFFFF"/>
                </a:solidFill>
                <a:latin typeface="Arial" panose="020B0604020202020204" pitchFamily="34" charset="0"/>
                <a:cs typeface="Arial" panose="020B0604020202020204" pitchFamily="34" charset="0"/>
              </a:rPr>
              <a:t>Database Vulnerabilities </a:t>
            </a:r>
          </a:p>
          <a:p>
            <a:pPr>
              <a:lnSpc>
                <a:spcPct val="100000"/>
              </a:lnSpc>
            </a:pPr>
            <a:r>
              <a:rPr lang="en-US" sz="4400" b="1" dirty="0">
                <a:solidFill>
                  <a:srgbClr val="FFFFFF"/>
                </a:solidFill>
                <a:latin typeface="Arial" panose="020B0604020202020204" pitchFamily="34" charset="0"/>
                <a:cs typeface="Arial" panose="020B0604020202020204" pitchFamily="34" charset="0"/>
              </a:rPr>
              <a:t>Overview &amp; Solutions</a:t>
            </a:r>
          </a:p>
        </p:txBody>
      </p:sp>
      <p:sp>
        <p:nvSpPr>
          <p:cNvPr id="7" name="TextBox 6">
            <a:extLst>
              <a:ext uri="{FF2B5EF4-FFF2-40B4-BE49-F238E27FC236}">
                <a16:creationId xmlns:a16="http://schemas.microsoft.com/office/drawing/2014/main" id="{74FCFB4A-161B-425F-A493-610733410734}"/>
              </a:ext>
            </a:extLst>
          </p:cNvPr>
          <p:cNvSpPr txBox="1"/>
          <p:nvPr/>
        </p:nvSpPr>
        <p:spPr>
          <a:xfrm>
            <a:off x="4947920" y="5653045"/>
            <a:ext cx="7786686" cy="307777"/>
          </a:xfrm>
          <a:prstGeom prst="rect">
            <a:avLst/>
          </a:prstGeom>
          <a:noFill/>
        </p:spPr>
        <p:txBody>
          <a:bodyPr wrap="square">
            <a:spAutoFit/>
          </a:bodyPr>
          <a:lstStyle/>
          <a:p>
            <a:r>
              <a:rPr lang="en-US" sz="1400" dirty="0">
                <a:solidFill>
                  <a:srgbClr val="F8F68E"/>
                </a:solidFill>
                <a:latin typeface="+mj-lt"/>
              </a:rPr>
              <a:t>(Database Management Systems for Security)</a:t>
            </a:r>
          </a:p>
        </p:txBody>
      </p:sp>
    </p:spTree>
    <p:extLst>
      <p:ext uri="{BB962C8B-B14F-4D97-AF65-F5344CB8AC3E}">
        <p14:creationId xmlns:p14="http://schemas.microsoft.com/office/powerpoint/2010/main" val="1531522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12CFBA-03EE-441E-A0B7-6FF48CB2A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30462"/>
          </a:xfrm>
          <a:prstGeom prst="rect">
            <a:avLst/>
          </a:prstGeom>
        </p:spPr>
      </p:pic>
      <p:sp>
        <p:nvSpPr>
          <p:cNvPr id="6" name="Slide Number Placeholder 10">
            <a:extLst>
              <a:ext uri="{FF2B5EF4-FFF2-40B4-BE49-F238E27FC236}">
                <a16:creationId xmlns:a16="http://schemas.microsoft.com/office/drawing/2014/main" id="{44F7FEA9-0E20-43C7-AE66-B4C371BAB4C5}"/>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10</a:t>
            </a:fld>
            <a:endParaRPr lang="en-US" b="1" dirty="0">
              <a:solidFill>
                <a:schemeClr val="tx2">
                  <a:lumMod val="10000"/>
                </a:schemeClr>
              </a:solidFill>
            </a:endParaRPr>
          </a:p>
        </p:txBody>
      </p:sp>
    </p:spTree>
    <p:extLst>
      <p:ext uri="{BB962C8B-B14F-4D97-AF65-F5344CB8AC3E}">
        <p14:creationId xmlns:p14="http://schemas.microsoft.com/office/powerpoint/2010/main" val="411647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9E6E55D0-69E0-404C-9E05-E7D08ED0DA03}"/>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11</a:t>
            </a:fld>
            <a:endParaRPr lang="en-US" b="1" dirty="0">
              <a:solidFill>
                <a:schemeClr val="tx2">
                  <a:lumMod val="10000"/>
                </a:schemeClr>
              </a:solidFill>
            </a:endParaRPr>
          </a:p>
        </p:txBody>
      </p:sp>
      <p:sp>
        <p:nvSpPr>
          <p:cNvPr id="6" name="TextBox 5">
            <a:extLst>
              <a:ext uri="{FF2B5EF4-FFF2-40B4-BE49-F238E27FC236}">
                <a16:creationId xmlns:a16="http://schemas.microsoft.com/office/drawing/2014/main" id="{C1E3DB9F-D612-43C7-962F-B3C372EB9804}"/>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SQL injection(</a:t>
            </a:r>
            <a:r>
              <a:rPr lang="en-US" sz="3000" dirty="0" err="1">
                <a:solidFill>
                  <a:srgbClr val="F8F68E"/>
                </a:solidFill>
                <a:latin typeface="Arial" panose="020B0604020202020204" pitchFamily="34" charset="0"/>
                <a:cs typeface="Arial" panose="020B0604020202020204" pitchFamily="34" charset="0"/>
              </a:rPr>
              <a:t>SQLi</a:t>
            </a:r>
            <a:r>
              <a:rPr lang="en-US" sz="3000" dirty="0">
                <a:solidFill>
                  <a:srgbClr val="F8F68E"/>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1639A4CF-B0BE-4765-B827-2FE16E22F749}"/>
              </a:ext>
            </a:extLst>
          </p:cNvPr>
          <p:cNvSpPr txBox="1"/>
          <p:nvPr/>
        </p:nvSpPr>
        <p:spPr>
          <a:xfrm>
            <a:off x="659741" y="1310053"/>
            <a:ext cx="9355015"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SQLi</a:t>
            </a:r>
            <a:r>
              <a:rPr lang="en-US" sz="2000" dirty="0">
                <a:latin typeface="Tahoma" panose="020B0604030504040204" pitchFamily="34" charset="0"/>
                <a:ea typeface="Tahoma" panose="020B0604030504040204" pitchFamily="34" charset="0"/>
                <a:cs typeface="Tahoma" panose="020B0604030504040204" pitchFamily="34" charset="0"/>
              </a:rPr>
              <a:t> is the most common and most dangerous web hacking method. </a:t>
            </a:r>
          </a:p>
        </p:txBody>
      </p:sp>
      <p:sp>
        <p:nvSpPr>
          <p:cNvPr id="9" name="TextBox 8">
            <a:extLst>
              <a:ext uri="{FF2B5EF4-FFF2-40B4-BE49-F238E27FC236}">
                <a16:creationId xmlns:a16="http://schemas.microsoft.com/office/drawing/2014/main" id="{7675A9B4-67C6-44DB-B0CA-749A5DF8CFA8}"/>
              </a:ext>
            </a:extLst>
          </p:cNvPr>
          <p:cNvSpPr txBox="1"/>
          <p:nvPr/>
        </p:nvSpPr>
        <p:spPr>
          <a:xfrm>
            <a:off x="753208" y="1811216"/>
            <a:ext cx="10629900" cy="1538883"/>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It uses malicious SQL code of websites and web apps for back-end database manipulation to access, process, and delete information from the database.</a:t>
            </a:r>
            <a:endParaRPr lang="en-US" dirty="0"/>
          </a:p>
          <a:p>
            <a:endParaRPr lang="en-US" sz="1800" dirty="0">
              <a:effectLst/>
              <a:latin typeface="Times New Roman" panose="02020603050405020304" pitchFamily="18" charset="0"/>
              <a:ea typeface="Times New Roman" panose="02020603050405020304" pitchFamily="18" charset="0"/>
            </a:endParaRPr>
          </a:p>
          <a:p>
            <a:endParaRPr lang="en-US" dirty="0"/>
          </a:p>
          <a:p>
            <a:endParaRPr lang="en-US" dirty="0"/>
          </a:p>
        </p:txBody>
      </p:sp>
      <p:sp>
        <p:nvSpPr>
          <p:cNvPr id="12" name="TextBox 11">
            <a:extLst>
              <a:ext uri="{FF2B5EF4-FFF2-40B4-BE49-F238E27FC236}">
                <a16:creationId xmlns:a16="http://schemas.microsoft.com/office/drawing/2014/main" id="{64C64FA0-5787-4168-A638-A0E94CF1D58F}"/>
              </a:ext>
            </a:extLst>
          </p:cNvPr>
          <p:cNvSpPr txBox="1"/>
          <p:nvPr/>
        </p:nvSpPr>
        <p:spPr>
          <a:xfrm>
            <a:off x="753208" y="2617240"/>
            <a:ext cx="10922977" cy="1323439"/>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A SQL injection is consisting of the injection of a SQL query using input data from the client-side to the application. if the SQL injection is successful, it can read sensitive data like usernames and passwords from the database or it can modify the database or destroy the database</a:t>
            </a:r>
            <a:endParaRPr lang="en-US" sz="2000" dirty="0"/>
          </a:p>
        </p:txBody>
      </p:sp>
      <p:pic>
        <p:nvPicPr>
          <p:cNvPr id="19" name="Picture 18">
            <a:extLst>
              <a:ext uri="{FF2B5EF4-FFF2-40B4-BE49-F238E27FC236}">
                <a16:creationId xmlns:a16="http://schemas.microsoft.com/office/drawing/2014/main" id="{1A4243BB-1BAB-4D6C-A8FF-D61511378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592" y="3625728"/>
            <a:ext cx="5413131" cy="2459932"/>
          </a:xfrm>
          <a:prstGeom prst="rect">
            <a:avLst/>
          </a:prstGeom>
        </p:spPr>
      </p:pic>
      <p:sp>
        <p:nvSpPr>
          <p:cNvPr id="8" name="TextBox 7">
            <a:extLst>
              <a:ext uri="{FF2B5EF4-FFF2-40B4-BE49-F238E27FC236}">
                <a16:creationId xmlns:a16="http://schemas.microsoft.com/office/drawing/2014/main" id="{D0A2686B-5BF6-429A-8437-435817B28DC2}"/>
              </a:ext>
            </a:extLst>
          </p:cNvPr>
          <p:cNvSpPr txBox="1"/>
          <p:nvPr/>
        </p:nvSpPr>
        <p:spPr>
          <a:xfrm>
            <a:off x="173648" y="6103330"/>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SENEVIRATHNE T.K.</a:t>
            </a:r>
            <a:r>
              <a:rPr lang="en-US" sz="1600" kern="1200" dirty="0">
                <a:solidFill>
                  <a:schemeClr val="bg2"/>
                </a:solidFill>
                <a:ea typeface="Tahoma" panose="020B0604030504040204" pitchFamily="34" charset="0"/>
                <a:cs typeface="Tahoma" panose="020B0604030504040204" pitchFamily="34" charset="0"/>
              </a:rPr>
              <a:t>    –    IT20052942 </a:t>
            </a:r>
          </a:p>
        </p:txBody>
      </p:sp>
    </p:spTree>
    <p:extLst>
      <p:ext uri="{BB962C8B-B14F-4D97-AF65-F5344CB8AC3E}">
        <p14:creationId xmlns:p14="http://schemas.microsoft.com/office/powerpoint/2010/main" val="85515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17ABDF5A-A16E-4544-B391-51D7D7B451CD}"/>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12</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E75A6D29-E149-49DB-8C14-3B1E1E86DA01}"/>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SQL Attack Works</a:t>
            </a:r>
          </a:p>
        </p:txBody>
      </p:sp>
      <p:sp>
        <p:nvSpPr>
          <p:cNvPr id="10" name="TextBox 9">
            <a:extLst>
              <a:ext uri="{FF2B5EF4-FFF2-40B4-BE49-F238E27FC236}">
                <a16:creationId xmlns:a16="http://schemas.microsoft.com/office/drawing/2014/main" id="{F8B97A77-93EC-436A-8EF2-3346B4CB5B98}"/>
              </a:ext>
            </a:extLst>
          </p:cNvPr>
          <p:cNvSpPr txBox="1"/>
          <p:nvPr/>
        </p:nvSpPr>
        <p:spPr>
          <a:xfrm>
            <a:off x="990600" y="2385114"/>
            <a:ext cx="7305675" cy="23934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Logging into front end without password</a:t>
            </a:r>
          </a:p>
          <a:p>
            <a:pPr marL="285750" indent="-285750">
              <a:lnSpc>
                <a:spcPct val="150000"/>
              </a:lnSpc>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Access, Modify, and delete stored data from the databases.</a:t>
            </a:r>
          </a:p>
          <a:p>
            <a:pPr marL="285750" indent="-285750">
              <a:lnSpc>
                <a:spcPct val="150000"/>
              </a:lnSpc>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Information access and disclosure</a:t>
            </a:r>
          </a:p>
          <a:p>
            <a:pPr marL="285750" indent="-285750">
              <a:lnSpc>
                <a:spcPct val="150000"/>
              </a:lnSpc>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C</a:t>
            </a:r>
            <a:r>
              <a:rPr lang="en-US" sz="1700" b="1" dirty="0">
                <a:solidFill>
                  <a:srgbClr val="96E4EE"/>
                </a:solidFill>
                <a:effectLst/>
                <a:latin typeface="Tahoma" panose="020B0604030504040204" pitchFamily="34" charset="0"/>
                <a:ea typeface="Tahoma" panose="020B0604030504040204" pitchFamily="34" charset="0"/>
                <a:cs typeface="Tahoma" panose="020B0604030504040204" pitchFamily="34" charset="0"/>
              </a:rPr>
              <a:t>an do a lot of harmful things or changes in the database</a:t>
            </a:r>
          </a:p>
          <a:p>
            <a:pPr marL="285750" indent="-285750">
              <a:lnSpc>
                <a:spcPct val="150000"/>
              </a:lnSpc>
              <a:buFont typeface="Arial" panose="020B0604020202020204" pitchFamily="34" charset="0"/>
              <a:buChar char="•"/>
            </a:pPr>
            <a:endParaRPr lang="en-US" sz="1700" dirty="0">
              <a:solidFill>
                <a:srgbClr val="96E4EE"/>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US" sz="1700" dirty="0">
              <a:solidFill>
                <a:srgbClr val="96E4EE"/>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D74BF54B-AE62-44DF-9CD9-58394C0CC80A}"/>
              </a:ext>
            </a:extLst>
          </p:cNvPr>
          <p:cNvSpPr txBox="1"/>
          <p:nvPr/>
        </p:nvSpPr>
        <p:spPr>
          <a:xfrm>
            <a:off x="659741" y="1181785"/>
            <a:ext cx="11036959" cy="1015663"/>
          </a:xfrm>
          <a:prstGeom prst="rect">
            <a:avLst/>
          </a:prstGeom>
          <a:noFill/>
        </p:spPr>
        <p:txBody>
          <a:bodyPr wrap="square">
            <a:spAutoFit/>
          </a:bodyPr>
          <a:lstStyle/>
          <a:p>
            <a:r>
              <a:rPr lang="en-US" sz="2000" dirty="0" err="1">
                <a:solidFill>
                  <a:srgbClr val="FFFFFF"/>
                </a:solidFill>
                <a:effectLst/>
                <a:latin typeface="Tahoma" panose="020B0604030504040204" pitchFamily="34" charset="0"/>
                <a:ea typeface="Tahoma" panose="020B0604030504040204" pitchFamily="34" charset="0"/>
                <a:cs typeface="Tahoma" panose="020B0604030504040204" pitchFamily="34" charset="0"/>
              </a:rPr>
              <a:t>SQLi</a:t>
            </a:r>
            <a:r>
              <a:rPr lang="en-US" sz="2000" dirty="0">
                <a:solidFill>
                  <a:srgbClr val="FFFFFF"/>
                </a:solidFill>
                <a:effectLst/>
                <a:latin typeface="Tahoma" panose="020B0604030504040204" pitchFamily="34" charset="0"/>
                <a:ea typeface="Tahoma" panose="020B0604030504040204" pitchFamily="34" charset="0"/>
                <a:cs typeface="Tahoma" panose="020B0604030504040204" pitchFamily="34" charset="0"/>
              </a:rPr>
              <a:t> attacks use insecurities in the code at the point of access to a database.</a:t>
            </a:r>
          </a:p>
          <a:p>
            <a:endParaRPr lang="en-US" sz="2000" dirty="0">
              <a:solidFill>
                <a:srgbClr val="FFFFFF"/>
              </a:solidFill>
              <a:effectLst/>
              <a:latin typeface="Tahoma" panose="020B0604030504040204" pitchFamily="34" charset="0"/>
              <a:ea typeface="Tahoma" panose="020B0604030504040204" pitchFamily="34" charset="0"/>
              <a:cs typeface="Tahoma" panose="020B0604030504040204" pitchFamily="34" charset="0"/>
            </a:endParaRPr>
          </a:p>
          <a:p>
            <a:r>
              <a:rPr lang="en-US" sz="2000" dirty="0">
                <a:solidFill>
                  <a:srgbClr val="FFFFFF"/>
                </a:solidFill>
                <a:latin typeface="Tahoma" panose="020B0604030504040204" pitchFamily="34" charset="0"/>
                <a:ea typeface="Tahoma" panose="020B0604030504040204" pitchFamily="34" charset="0"/>
                <a:cs typeface="Tahoma" panose="020B0604030504040204" pitchFamily="34" charset="0"/>
              </a:rPr>
              <a:t>When </a:t>
            </a:r>
            <a:r>
              <a:rPr lang="en-US" sz="2000" dirty="0" err="1">
                <a:solidFill>
                  <a:srgbClr val="FFFFFF"/>
                </a:solidFill>
                <a:latin typeface="Tahoma" panose="020B0604030504040204" pitchFamily="34" charset="0"/>
                <a:ea typeface="Tahoma" panose="020B0604030504040204" pitchFamily="34" charset="0"/>
                <a:cs typeface="Tahoma" panose="020B0604030504040204" pitchFamily="34" charset="0"/>
              </a:rPr>
              <a:t>SQLi</a:t>
            </a:r>
            <a:r>
              <a:rPr lang="en-US" sz="2000" dirty="0">
                <a:solidFill>
                  <a:srgbClr val="FFFFFF"/>
                </a:solidFill>
                <a:latin typeface="Tahoma" panose="020B0604030504040204" pitchFamily="34" charset="0"/>
                <a:ea typeface="Tahoma" panose="020B0604030504040204" pitchFamily="34" charset="0"/>
                <a:cs typeface="Tahoma" panose="020B0604030504040204" pitchFamily="34" charset="0"/>
              </a:rPr>
              <a:t> attacks are successful, attackers can :</a:t>
            </a:r>
          </a:p>
        </p:txBody>
      </p:sp>
      <p:pic>
        <p:nvPicPr>
          <p:cNvPr id="13" name="Picture 12">
            <a:extLst>
              <a:ext uri="{FF2B5EF4-FFF2-40B4-BE49-F238E27FC236}">
                <a16:creationId xmlns:a16="http://schemas.microsoft.com/office/drawing/2014/main" id="{25F689A3-5046-4B97-9A77-5292AB7F2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644408"/>
            <a:ext cx="9794789" cy="5155859"/>
          </a:xfrm>
          <a:prstGeom prst="rect">
            <a:avLst/>
          </a:prstGeom>
        </p:spPr>
      </p:pic>
      <p:sp>
        <p:nvSpPr>
          <p:cNvPr id="8" name="TextBox 7">
            <a:extLst>
              <a:ext uri="{FF2B5EF4-FFF2-40B4-BE49-F238E27FC236}">
                <a16:creationId xmlns:a16="http://schemas.microsoft.com/office/drawing/2014/main" id="{189AE40C-B685-416C-BED1-F2913342FC7A}"/>
              </a:ext>
            </a:extLst>
          </p:cNvPr>
          <p:cNvSpPr txBox="1"/>
          <p:nvPr/>
        </p:nvSpPr>
        <p:spPr>
          <a:xfrm>
            <a:off x="147272" y="6098415"/>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8889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17ABDF5A-A16E-4544-B391-51D7D7B451CD}"/>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13</a:t>
            </a:fld>
            <a:endParaRPr lang="en-US" b="1" dirty="0">
              <a:solidFill>
                <a:schemeClr val="tx2">
                  <a:lumMod val="10000"/>
                </a:schemeClr>
              </a:solidFill>
            </a:endParaRPr>
          </a:p>
        </p:txBody>
      </p:sp>
      <p:sp>
        <p:nvSpPr>
          <p:cNvPr id="2" name="TextBox 1">
            <a:extLst>
              <a:ext uri="{FF2B5EF4-FFF2-40B4-BE49-F238E27FC236}">
                <a16:creationId xmlns:a16="http://schemas.microsoft.com/office/drawing/2014/main" id="{597CF62F-84C1-4AC8-B0C5-65B2638EBF7B}"/>
              </a:ext>
            </a:extLst>
          </p:cNvPr>
          <p:cNvSpPr txBox="1"/>
          <p:nvPr/>
        </p:nvSpPr>
        <p:spPr>
          <a:xfrm>
            <a:off x="800100" y="650603"/>
            <a:ext cx="9754730"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Other injection attacks comparing with the SQLi attack (according to SANREN CSC )</a:t>
            </a:r>
          </a:p>
        </p:txBody>
      </p:sp>
      <p:pic>
        <p:nvPicPr>
          <p:cNvPr id="6" name="Picture 5">
            <a:extLst>
              <a:ext uri="{FF2B5EF4-FFF2-40B4-BE49-F238E27FC236}">
                <a16:creationId xmlns:a16="http://schemas.microsoft.com/office/drawing/2014/main" id="{29A91E31-DE37-4FA5-8D1A-807F6D6DC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425" y="1481137"/>
            <a:ext cx="7677150" cy="3895725"/>
          </a:xfrm>
          <a:prstGeom prst="rect">
            <a:avLst/>
          </a:prstGeom>
        </p:spPr>
      </p:pic>
      <p:sp>
        <p:nvSpPr>
          <p:cNvPr id="8" name="TextBox 7">
            <a:extLst>
              <a:ext uri="{FF2B5EF4-FFF2-40B4-BE49-F238E27FC236}">
                <a16:creationId xmlns:a16="http://schemas.microsoft.com/office/drawing/2014/main" id="{CC76249A-A2BE-4AFB-B5F7-B82214C4AF9D}"/>
              </a:ext>
            </a:extLst>
          </p:cNvPr>
          <p:cNvSpPr txBox="1"/>
          <p:nvPr/>
        </p:nvSpPr>
        <p:spPr>
          <a:xfrm>
            <a:off x="147272" y="6098415"/>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3837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EAB94867-253D-4348-B5EB-F51B45A1E3E9}"/>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14</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BCA07BC8-4953-4598-82C6-6C89C1577CAA}"/>
              </a:ext>
            </a:extLst>
          </p:cNvPr>
          <p:cNvSpPr txBox="1"/>
          <p:nvPr/>
        </p:nvSpPr>
        <p:spPr>
          <a:xfrm>
            <a:off x="761916" y="120732"/>
            <a:ext cx="10477501" cy="1260666"/>
          </a:xfrm>
          <a:prstGeom prst="rect">
            <a:avLst/>
          </a:prstGeom>
          <a:noFill/>
        </p:spPr>
        <p:txBody>
          <a:bodyPr wrap="square" rtlCol="0">
            <a:spAutoFit/>
          </a:bodyPr>
          <a:lstStyle/>
          <a:p>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2000" dirty="0">
                <a:latin typeface="Tahoma" panose="020B0604030504040204" pitchFamily="34" charset="0"/>
                <a:ea typeface="Tahoma" panose="020B0604030504040204" pitchFamily="34" charset="0"/>
                <a:cs typeface="Tahoma" panose="020B0604030504040204" pitchFamily="34" charset="0"/>
              </a:rPr>
              <a:t>There are many kinds of vulnerabilities, attack methods, and techniques. Some common SQL injections are given </a:t>
            </a:r>
            <a:r>
              <a:rPr lang="en-US" sz="2000" dirty="0">
                <a:effectLst/>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EF339C37-5117-4BA8-A1DF-D88DDE73BF0F}"/>
              </a:ext>
            </a:extLst>
          </p:cNvPr>
          <p:cNvSpPr txBox="1"/>
          <p:nvPr/>
        </p:nvSpPr>
        <p:spPr>
          <a:xfrm>
            <a:off x="3924300" y="891435"/>
            <a:ext cx="5362575" cy="2974019"/>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en-US" sz="2000" dirty="0">
                <a:solidFill>
                  <a:srgbClr val="F8F68E"/>
                </a:solidFill>
                <a:effectLst/>
                <a:ea typeface="Times New Roman" panose="02020603050405020304" pitchFamily="18" charset="0"/>
                <a:cs typeface="Times New Roman" panose="02020603050405020304" pitchFamily="18" charset="0"/>
              </a:rPr>
              <a:t>Retrieving hidden data</a:t>
            </a:r>
            <a:endParaRPr lang="en-US" sz="2000"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SzPct val="100000"/>
              <a:buFont typeface="Arial" panose="020B0604020202020204" pitchFamily="34" charset="0"/>
              <a:buChar char="•"/>
              <a:tabLst>
                <a:tab pos="457200" algn="l"/>
              </a:tabLst>
            </a:pPr>
            <a:r>
              <a:rPr lang="en-US" sz="2000" dirty="0">
                <a:solidFill>
                  <a:srgbClr val="F8F68E"/>
                </a:solidFill>
                <a:effectLst/>
                <a:ea typeface="Times New Roman" panose="02020603050405020304" pitchFamily="18" charset="0"/>
                <a:cs typeface="Times New Roman" panose="02020603050405020304" pitchFamily="18" charset="0"/>
              </a:rPr>
              <a:t>Subverting application logic</a:t>
            </a:r>
            <a:endParaRPr lang="en-US" sz="2000"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SzPct val="100000"/>
              <a:buFont typeface="Arial" panose="020B0604020202020204" pitchFamily="34" charset="0"/>
              <a:buChar char="•"/>
              <a:tabLst>
                <a:tab pos="457200" algn="l"/>
              </a:tabLst>
            </a:pPr>
            <a:r>
              <a:rPr lang="en-US" sz="2000" dirty="0">
                <a:solidFill>
                  <a:srgbClr val="F8F68E"/>
                </a:solidFill>
                <a:effectLst/>
                <a:ea typeface="Times New Roman" panose="02020603050405020304" pitchFamily="18" charset="0"/>
                <a:cs typeface="Times New Roman" panose="02020603050405020304" pitchFamily="18" charset="0"/>
              </a:rPr>
              <a:t>UNION attacks</a:t>
            </a:r>
            <a:endParaRPr lang="en-US" sz="2000"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SzPct val="100000"/>
              <a:buFont typeface="Arial" panose="020B0604020202020204" pitchFamily="34" charset="0"/>
              <a:buChar char="•"/>
              <a:tabLst>
                <a:tab pos="457200" algn="l"/>
              </a:tabLst>
            </a:pPr>
            <a:r>
              <a:rPr lang="en-US" sz="2000" dirty="0">
                <a:solidFill>
                  <a:srgbClr val="F8F68E"/>
                </a:solidFill>
                <a:effectLst/>
                <a:ea typeface="Times New Roman" panose="02020603050405020304" pitchFamily="18" charset="0"/>
                <a:cs typeface="Times New Roman" panose="02020603050405020304" pitchFamily="18" charset="0"/>
              </a:rPr>
              <a:t>Examining the database</a:t>
            </a:r>
            <a:endParaRPr lang="en-US" sz="2000"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SzPct val="100000"/>
              <a:buFont typeface="Arial" panose="020B0604020202020204" pitchFamily="34" charset="0"/>
              <a:buChar char="•"/>
              <a:tabLst>
                <a:tab pos="457200" algn="l"/>
              </a:tabLst>
            </a:pPr>
            <a:r>
              <a:rPr lang="en-US" sz="2000" dirty="0">
                <a:solidFill>
                  <a:srgbClr val="F8F68E"/>
                </a:solidFill>
                <a:effectLst/>
                <a:ea typeface="Times New Roman" panose="02020603050405020304" pitchFamily="18" charset="0"/>
                <a:cs typeface="Times New Roman" panose="02020603050405020304" pitchFamily="18" charset="0"/>
              </a:rPr>
              <a:t>Blind SQL injection</a:t>
            </a:r>
            <a:endParaRPr lang="en-US" sz="2000" dirty="0">
              <a:solidFill>
                <a:srgbClr val="F8F68E"/>
              </a:solidFill>
              <a:effectLst/>
              <a:ea typeface="Calibri" panose="020F0502020204030204" pitchFamily="34" charset="0"/>
              <a:cs typeface="Times New Roman" panose="02020603050405020304" pitchFamily="18" charset="0"/>
            </a:endParaRPr>
          </a:p>
          <a:p>
            <a:pPr marR="0" lvl="0">
              <a:lnSpc>
                <a:spcPct val="107000"/>
              </a:lnSpc>
              <a:spcBef>
                <a:spcPts val="0"/>
              </a:spcBef>
              <a:spcAft>
                <a:spcPts val="0"/>
              </a:spcAft>
              <a:buSzPts val="1000"/>
              <a:tabLst>
                <a:tab pos="457200" algn="l"/>
              </a:tabLst>
            </a:pPr>
            <a:endParaRPr lang="en-US" sz="1800"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FFF250EE-1564-4D6A-9697-EA87AB652DF3}"/>
              </a:ext>
            </a:extLst>
          </p:cNvPr>
          <p:cNvSpPr txBox="1"/>
          <p:nvPr/>
        </p:nvSpPr>
        <p:spPr>
          <a:xfrm>
            <a:off x="652420" y="3664415"/>
            <a:ext cx="10887159"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As the first step attacker do analysis about the victim server and collect some information and find a vulnerability.</a:t>
            </a:r>
          </a:p>
          <a:p>
            <a:pPr marL="342900" indent="-34290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Attacker collects some input data to code the malicious SQL query.</a:t>
            </a:r>
          </a:p>
          <a:p>
            <a:pPr marL="342900" indent="-342900">
              <a:buFont typeface="Arial" panose="020B0604020202020204" pitchFamily="34" charset="0"/>
              <a:buChar char="•"/>
            </a:pPr>
            <a:endParaRPr lang="en-US" sz="2000" dirty="0">
              <a:effectLst/>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After the attacker sends the payload to the server the malicious query triggers inside the database</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2ED3851-D127-4EAE-A688-0A457500E23F}"/>
              </a:ext>
            </a:extLst>
          </p:cNvPr>
          <p:cNvSpPr txBox="1"/>
          <p:nvPr/>
        </p:nvSpPr>
        <p:spPr>
          <a:xfrm>
            <a:off x="147272" y="6098415"/>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5608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17E156-FFDA-4562-8D91-396459BBB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419316"/>
          </a:xfrm>
          <a:prstGeom prst="rect">
            <a:avLst/>
          </a:prstGeom>
        </p:spPr>
      </p:pic>
      <p:sp>
        <p:nvSpPr>
          <p:cNvPr id="14" name="Slide Number Placeholder 10">
            <a:extLst>
              <a:ext uri="{FF2B5EF4-FFF2-40B4-BE49-F238E27FC236}">
                <a16:creationId xmlns:a16="http://schemas.microsoft.com/office/drawing/2014/main" id="{6F8CC37D-93D4-4E30-83D9-01FF40C94A99}"/>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15</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2323248D-6C25-47C1-B12E-8352C77CE32A}"/>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307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DA04DB-BB58-4DA9-B821-3634AA44EAC6}"/>
              </a:ext>
            </a:extLst>
          </p:cNvPr>
          <p:cNvSpPr txBox="1"/>
          <p:nvPr/>
        </p:nvSpPr>
        <p:spPr>
          <a:xfrm>
            <a:off x="64069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SQLI Prevention &amp; Mitigation</a:t>
            </a:r>
          </a:p>
        </p:txBody>
      </p:sp>
      <p:sp>
        <p:nvSpPr>
          <p:cNvPr id="6" name="TextBox 5">
            <a:extLst>
              <a:ext uri="{FF2B5EF4-FFF2-40B4-BE49-F238E27FC236}">
                <a16:creationId xmlns:a16="http://schemas.microsoft.com/office/drawing/2014/main" id="{65925D7C-B0FD-4060-AFF2-7336641F6310}"/>
              </a:ext>
            </a:extLst>
          </p:cNvPr>
          <p:cNvSpPr txBox="1"/>
          <p:nvPr/>
        </p:nvSpPr>
        <p:spPr>
          <a:xfrm>
            <a:off x="659741" y="1301234"/>
            <a:ext cx="11046484" cy="952890"/>
          </a:xfrm>
          <a:prstGeom prst="rect">
            <a:avLst/>
          </a:prstGeom>
          <a:noFill/>
        </p:spPr>
        <p:txBody>
          <a:bodyPr wrap="square">
            <a:spAutoFit/>
          </a:bodyPr>
          <a:lstStyle/>
          <a:p>
            <a:pPr>
              <a:lnSpc>
                <a:spcPct val="150000"/>
              </a:lnSpc>
            </a:pPr>
            <a:r>
              <a:rPr lang="en-US" sz="2000" dirty="0">
                <a:latin typeface="Tahoma" panose="020B0604030504040204" pitchFamily="34" charset="0"/>
                <a:ea typeface="Tahoma" panose="020B0604030504040204" pitchFamily="34" charset="0"/>
                <a:cs typeface="Tahoma" panose="020B0604030504040204" pitchFamily="34" charset="0"/>
              </a:rPr>
              <a:t>Preventing or mitigating the risk of SQL injection is not easy, but can take some steps to protect the structural database : </a:t>
            </a:r>
          </a:p>
        </p:txBody>
      </p:sp>
      <p:sp>
        <p:nvSpPr>
          <p:cNvPr id="8" name="TextBox 7">
            <a:extLst>
              <a:ext uri="{FF2B5EF4-FFF2-40B4-BE49-F238E27FC236}">
                <a16:creationId xmlns:a16="http://schemas.microsoft.com/office/drawing/2014/main" id="{3D518E25-2451-48D9-8357-C16F3B7B5A7B}"/>
              </a:ext>
            </a:extLst>
          </p:cNvPr>
          <p:cNvSpPr txBox="1"/>
          <p:nvPr/>
        </p:nvSpPr>
        <p:spPr>
          <a:xfrm>
            <a:off x="3536545" y="1883777"/>
            <a:ext cx="6096000" cy="1923604"/>
          </a:xfrm>
          <a:prstGeom prst="rect">
            <a:avLst/>
          </a:prstGeom>
          <a:noFill/>
        </p:spPr>
        <p:txBody>
          <a:bodyPr wrap="square">
            <a:spAutoFit/>
          </a:bodyPr>
          <a:lstStyle/>
          <a:p>
            <a:pPr marL="285750" indent="-285750">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Discover vulnerabilities</a:t>
            </a:r>
          </a:p>
          <a:p>
            <a:endPar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Repair vulnerabilities</a:t>
            </a:r>
          </a:p>
          <a:p>
            <a:pPr marL="285750" indent="-285750">
              <a:buFont typeface="Arial" panose="020B0604020202020204" pitchFamily="34" charset="0"/>
              <a:buChar char="•"/>
            </a:pPr>
            <a:endPar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Remediate vulnerabilities</a:t>
            </a:r>
          </a:p>
          <a:p>
            <a:pPr marL="285750" indent="-285750">
              <a:buFont typeface="Arial" panose="020B0604020202020204" pitchFamily="34" charset="0"/>
              <a:buChar char="•"/>
            </a:pPr>
            <a:endPar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700" b="1" dirty="0">
                <a:solidFill>
                  <a:srgbClr val="96E4EE"/>
                </a:solidFill>
                <a:latin typeface="Tahoma" panose="020B0604030504040204" pitchFamily="34" charset="0"/>
                <a:ea typeface="Tahoma" panose="020B0604030504040204" pitchFamily="34" charset="0"/>
                <a:cs typeface="Tahoma" panose="020B0604030504040204" pitchFamily="34" charset="0"/>
              </a:rPr>
              <a:t>Mitigate vulnerabilities</a:t>
            </a:r>
          </a:p>
        </p:txBody>
      </p:sp>
      <p:sp>
        <p:nvSpPr>
          <p:cNvPr id="10" name="TextBox 9">
            <a:extLst>
              <a:ext uri="{FF2B5EF4-FFF2-40B4-BE49-F238E27FC236}">
                <a16:creationId xmlns:a16="http://schemas.microsoft.com/office/drawing/2014/main" id="{05FC6827-A924-428C-84E3-48E846FE151B}"/>
              </a:ext>
            </a:extLst>
          </p:cNvPr>
          <p:cNvSpPr txBox="1"/>
          <p:nvPr/>
        </p:nvSpPr>
        <p:spPr>
          <a:xfrm>
            <a:off x="800100" y="4127432"/>
            <a:ext cx="10591800" cy="952890"/>
          </a:xfrm>
          <a:prstGeom prst="rect">
            <a:avLst/>
          </a:prstGeom>
          <a:noFill/>
        </p:spPr>
        <p:txBody>
          <a:bodyPr wrap="square">
            <a:spAutoFit/>
          </a:bodyPr>
          <a:lstStyle/>
          <a:p>
            <a:pPr>
              <a:lnSpc>
                <a:spcPct val="150000"/>
              </a:lnSpc>
            </a:pPr>
            <a:r>
              <a:rPr lang="en-US" sz="2000" dirty="0">
                <a:latin typeface="Tahoma" panose="020B0604030504040204" pitchFamily="34" charset="0"/>
                <a:ea typeface="Tahoma" panose="020B0604030504040204" pitchFamily="34" charset="0"/>
                <a:cs typeface="Tahoma" panose="020B0604030504040204" pitchFamily="34" charset="0"/>
              </a:rPr>
              <a:t>T</a:t>
            </a:r>
            <a:r>
              <a:rPr lang="en-US" sz="2000" dirty="0">
                <a:effectLst/>
                <a:latin typeface="Tahoma" panose="020B0604030504040204" pitchFamily="34" charset="0"/>
                <a:ea typeface="Tahoma" panose="020B0604030504040204" pitchFamily="34" charset="0"/>
                <a:cs typeface="Tahoma" panose="020B0604030504040204" pitchFamily="34" charset="0"/>
              </a:rPr>
              <a:t>he prevention techniques depend on the type of SQL vulnerability, the database engine, and the programming language.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Slide Number Placeholder 10">
            <a:extLst>
              <a:ext uri="{FF2B5EF4-FFF2-40B4-BE49-F238E27FC236}">
                <a16:creationId xmlns:a16="http://schemas.microsoft.com/office/drawing/2014/main" id="{B611579B-BF44-4393-8076-8C4B87F1BDC2}"/>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16</a:t>
            </a:fld>
            <a:endParaRPr lang="en-US" b="1" dirty="0">
              <a:solidFill>
                <a:schemeClr val="tx2">
                  <a:lumMod val="10000"/>
                </a:schemeClr>
              </a:solidFill>
            </a:endParaRPr>
          </a:p>
        </p:txBody>
      </p:sp>
      <p:sp>
        <p:nvSpPr>
          <p:cNvPr id="7" name="TextBox 6">
            <a:extLst>
              <a:ext uri="{FF2B5EF4-FFF2-40B4-BE49-F238E27FC236}">
                <a16:creationId xmlns:a16="http://schemas.microsoft.com/office/drawing/2014/main" id="{B7D1053F-8292-4323-8199-79685121B400}"/>
              </a:ext>
            </a:extLst>
          </p:cNvPr>
          <p:cNvSpPr txBox="1"/>
          <p:nvPr/>
        </p:nvSpPr>
        <p:spPr>
          <a:xfrm>
            <a:off x="147272" y="6107207"/>
            <a:ext cx="3457574" cy="1439112"/>
          </a:xfrm>
          <a:prstGeom prst="rect">
            <a:avLst/>
          </a:prstGeom>
          <a:noFill/>
        </p:spPr>
        <p:txBody>
          <a:bodyPr wrap="square">
            <a:spAutoFit/>
          </a:bodyPr>
          <a:lstStyle/>
          <a:p>
            <a:pPr>
              <a:lnSpc>
                <a:spcPct val="300000"/>
              </a:lnSpc>
            </a:pPr>
            <a:r>
              <a:rPr lang="en-US" sz="1600" dirty="0">
                <a:solidFill>
                  <a:schemeClr val="bg2"/>
                </a:solidFill>
                <a:ea typeface="Tahoma" panose="020B0604030504040204" pitchFamily="34" charset="0"/>
                <a:cs typeface="Tahoma" panose="020B0604030504040204" pitchFamily="34" charset="0"/>
              </a:rPr>
              <a:t>DASUNDI P.D.S.</a:t>
            </a:r>
            <a:r>
              <a:rPr lang="en-US" sz="1600" kern="1200" dirty="0">
                <a:solidFill>
                  <a:schemeClr val="bg2"/>
                </a:solidFill>
                <a:ea typeface="Tahoma" panose="020B0604030504040204" pitchFamily="34" charset="0"/>
                <a:cs typeface="Tahoma" panose="020B0604030504040204" pitchFamily="34" charset="0"/>
              </a:rPr>
              <a:t>   –    IT20129330</a:t>
            </a:r>
            <a:endParaRPr lang="en-US" sz="1600" dirty="0">
              <a:solidFill>
                <a:schemeClr val="bg2"/>
              </a:solidFill>
              <a:effectLst/>
              <a:ea typeface="Tahoma" panose="020B0604030504040204" pitchFamily="34" charset="0"/>
              <a:cs typeface="Tahoma" panose="020B0604030504040204" pitchFamily="34" charset="0"/>
            </a:endParaRPr>
          </a:p>
          <a:p>
            <a:pPr marR="0">
              <a:lnSpc>
                <a:spcPct val="300000"/>
              </a:lnSpc>
              <a:spcBef>
                <a:spcPts val="0"/>
              </a:spcBef>
              <a:spcAft>
                <a:spcPts val="0"/>
              </a:spcAft>
            </a:pP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899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9D558B-035E-4399-B865-98EDB3FD90C9}"/>
              </a:ext>
            </a:extLst>
          </p:cNvPr>
          <p:cNvSpPr txBox="1"/>
          <p:nvPr/>
        </p:nvSpPr>
        <p:spPr>
          <a:xfrm>
            <a:off x="657225" y="715060"/>
            <a:ext cx="7353300" cy="400110"/>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There are several effective actions to prevent SQLI attacks :</a:t>
            </a:r>
          </a:p>
        </p:txBody>
      </p:sp>
      <p:sp>
        <p:nvSpPr>
          <p:cNvPr id="6" name="TextBox 5">
            <a:extLst>
              <a:ext uri="{FF2B5EF4-FFF2-40B4-BE49-F238E27FC236}">
                <a16:creationId xmlns:a16="http://schemas.microsoft.com/office/drawing/2014/main" id="{01E7A447-3325-40B2-98A6-8B481052984F}"/>
              </a:ext>
            </a:extLst>
          </p:cNvPr>
          <p:cNvSpPr txBox="1"/>
          <p:nvPr/>
        </p:nvSpPr>
        <p:spPr>
          <a:xfrm>
            <a:off x="7686675" y="683770"/>
            <a:ext cx="3620233" cy="451406"/>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dirty="0">
                <a:solidFill>
                  <a:srgbClr val="F8F68E"/>
                </a:solidFill>
                <a:effectLst/>
                <a:latin typeface="Tahoma" panose="020B0604030504040204" pitchFamily="34" charset="0"/>
                <a:ea typeface="Tahoma" panose="020B0604030504040204" pitchFamily="34" charset="0"/>
                <a:cs typeface="Tahoma" panose="020B0604030504040204" pitchFamily="34" charset="0"/>
              </a:rPr>
              <a:t>Validate User inputs</a:t>
            </a:r>
          </a:p>
        </p:txBody>
      </p:sp>
      <p:sp>
        <p:nvSpPr>
          <p:cNvPr id="8" name="TextBox 7">
            <a:extLst>
              <a:ext uri="{FF2B5EF4-FFF2-40B4-BE49-F238E27FC236}">
                <a16:creationId xmlns:a16="http://schemas.microsoft.com/office/drawing/2014/main" id="{44A2DDF1-9D6E-4A6D-AEDE-C858BA3728DF}"/>
              </a:ext>
            </a:extLst>
          </p:cNvPr>
          <p:cNvSpPr txBox="1"/>
          <p:nvPr/>
        </p:nvSpPr>
        <p:spPr>
          <a:xfrm>
            <a:off x="7686675" y="1100832"/>
            <a:ext cx="3206994" cy="451406"/>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Limit Read-Access</a:t>
            </a:r>
          </a:p>
        </p:txBody>
      </p:sp>
      <p:sp>
        <p:nvSpPr>
          <p:cNvPr id="10" name="TextBox 9">
            <a:extLst>
              <a:ext uri="{FF2B5EF4-FFF2-40B4-BE49-F238E27FC236}">
                <a16:creationId xmlns:a16="http://schemas.microsoft.com/office/drawing/2014/main" id="{788A04D0-3220-4ACF-8589-FDC1D16B929B}"/>
              </a:ext>
            </a:extLst>
          </p:cNvPr>
          <p:cNvSpPr txBox="1"/>
          <p:nvPr/>
        </p:nvSpPr>
        <p:spPr>
          <a:xfrm>
            <a:off x="7686675" y="1557905"/>
            <a:ext cx="3731293" cy="507831"/>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Encryption: Keep your secrets</a:t>
            </a:r>
          </a:p>
        </p:txBody>
      </p:sp>
      <p:sp>
        <p:nvSpPr>
          <p:cNvPr id="12" name="TextBox 11">
            <a:extLst>
              <a:ext uri="{FF2B5EF4-FFF2-40B4-BE49-F238E27FC236}">
                <a16:creationId xmlns:a16="http://schemas.microsoft.com/office/drawing/2014/main" id="{A340AF22-C8AE-4140-8C56-9BF25E18C4F6}"/>
              </a:ext>
            </a:extLst>
          </p:cNvPr>
          <p:cNvSpPr txBox="1"/>
          <p:nvPr/>
        </p:nvSpPr>
        <p:spPr>
          <a:xfrm>
            <a:off x="7686675" y="2006101"/>
            <a:ext cx="4741946" cy="507831"/>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No Shared </a:t>
            </a:r>
            <a:r>
              <a:rPr lang="en-US" dirty="0">
                <a:solidFill>
                  <a:srgbClr val="F8F68E"/>
                </a:solidFill>
                <a:latin typeface="Tahoma" panose="020B0604030504040204" pitchFamily="34" charset="0"/>
                <a:ea typeface="Tahoma" panose="020B0604030504040204" pitchFamily="34" charset="0"/>
                <a:cs typeface="Tahoma" panose="020B0604030504040204" pitchFamily="34" charset="0"/>
              </a:rPr>
              <a:t>D</a:t>
            </a: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atabases or User Accounts</a:t>
            </a:r>
          </a:p>
        </p:txBody>
      </p:sp>
      <p:sp>
        <p:nvSpPr>
          <p:cNvPr id="14" name="TextBox 13">
            <a:extLst>
              <a:ext uri="{FF2B5EF4-FFF2-40B4-BE49-F238E27FC236}">
                <a16:creationId xmlns:a16="http://schemas.microsoft.com/office/drawing/2014/main" id="{5E4111D8-F261-4756-A3BE-69E561608553}"/>
              </a:ext>
            </a:extLst>
          </p:cNvPr>
          <p:cNvSpPr txBox="1"/>
          <p:nvPr/>
        </p:nvSpPr>
        <p:spPr>
          <a:xfrm>
            <a:off x="7686675" y="2436987"/>
            <a:ext cx="4332410" cy="451406"/>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Employ verified mechanisms</a:t>
            </a:r>
          </a:p>
        </p:txBody>
      </p:sp>
      <p:sp>
        <p:nvSpPr>
          <p:cNvPr id="16" name="TextBox 15">
            <a:extLst>
              <a:ext uri="{FF2B5EF4-FFF2-40B4-BE49-F238E27FC236}">
                <a16:creationId xmlns:a16="http://schemas.microsoft.com/office/drawing/2014/main" id="{72C8A2A0-AE51-4E48-8885-B0C96C000030}"/>
              </a:ext>
            </a:extLst>
          </p:cNvPr>
          <p:cNvSpPr txBox="1"/>
          <p:nvPr/>
        </p:nvSpPr>
        <p:spPr>
          <a:xfrm>
            <a:off x="7715251" y="2863843"/>
            <a:ext cx="4151604" cy="866904"/>
          </a:xfrm>
          <a:prstGeom prst="rect">
            <a:avLst/>
          </a:prstGeom>
          <a:noFill/>
        </p:spPr>
        <p:txBody>
          <a:bodyPr wrap="square">
            <a:spAutoFit/>
          </a:bodyPr>
          <a:lstStyle/>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Code Development and Buying better software</a:t>
            </a:r>
          </a:p>
        </p:txBody>
      </p:sp>
      <p:pic>
        <p:nvPicPr>
          <p:cNvPr id="18" name="Picture 17">
            <a:extLst>
              <a:ext uri="{FF2B5EF4-FFF2-40B4-BE49-F238E27FC236}">
                <a16:creationId xmlns:a16="http://schemas.microsoft.com/office/drawing/2014/main" id="{EBB80F01-EC23-4404-87C5-6B9E7CF48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1246515"/>
            <a:ext cx="6315075" cy="3550496"/>
          </a:xfrm>
          <a:prstGeom prst="rect">
            <a:avLst/>
          </a:prstGeom>
        </p:spPr>
      </p:pic>
      <p:sp>
        <p:nvSpPr>
          <p:cNvPr id="20" name="TextBox 19">
            <a:extLst>
              <a:ext uri="{FF2B5EF4-FFF2-40B4-BE49-F238E27FC236}">
                <a16:creationId xmlns:a16="http://schemas.microsoft.com/office/drawing/2014/main" id="{43CAAE11-C288-4282-B164-B7875464EE56}"/>
              </a:ext>
            </a:extLst>
          </p:cNvPr>
          <p:cNvSpPr txBox="1"/>
          <p:nvPr/>
        </p:nvSpPr>
        <p:spPr>
          <a:xfrm>
            <a:off x="657225" y="5107680"/>
            <a:ext cx="10848975" cy="70788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a:t>
            </a:r>
            <a:r>
              <a:rPr lang="en-US" sz="2000" dirty="0">
                <a:effectLst/>
                <a:latin typeface="Tahoma" panose="020B0604030504040204" pitchFamily="34" charset="0"/>
                <a:ea typeface="Tahoma" panose="020B0604030504040204" pitchFamily="34" charset="0"/>
                <a:cs typeface="Tahoma" panose="020B0604030504040204" pitchFamily="34" charset="0"/>
              </a:rPr>
              <a:t>he prevention techniques depend on the type of SQL vulnerability, the database engine, and the programming language.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1" name="Slide Number Placeholder 10">
            <a:extLst>
              <a:ext uri="{FF2B5EF4-FFF2-40B4-BE49-F238E27FC236}">
                <a16:creationId xmlns:a16="http://schemas.microsoft.com/office/drawing/2014/main" id="{8890E7D5-1CD3-47F1-80AF-6FFFF08CF28D}"/>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17</a:t>
            </a:fld>
            <a:endParaRPr lang="en-US" b="1" dirty="0">
              <a:solidFill>
                <a:schemeClr val="tx2">
                  <a:lumMod val="10000"/>
                </a:schemeClr>
              </a:solidFill>
            </a:endParaRPr>
          </a:p>
        </p:txBody>
      </p:sp>
      <p:sp>
        <p:nvSpPr>
          <p:cNvPr id="13" name="TextBox 12">
            <a:extLst>
              <a:ext uri="{FF2B5EF4-FFF2-40B4-BE49-F238E27FC236}">
                <a16:creationId xmlns:a16="http://schemas.microsoft.com/office/drawing/2014/main" id="{98774772-B0D1-4457-9D28-7E45A8D7EA22}"/>
              </a:ext>
            </a:extLst>
          </p:cNvPr>
          <p:cNvSpPr txBox="1"/>
          <p:nvPr/>
        </p:nvSpPr>
        <p:spPr>
          <a:xfrm>
            <a:off x="147272" y="6107207"/>
            <a:ext cx="3457574" cy="1439112"/>
          </a:xfrm>
          <a:prstGeom prst="rect">
            <a:avLst/>
          </a:prstGeom>
          <a:noFill/>
        </p:spPr>
        <p:txBody>
          <a:bodyPr wrap="square">
            <a:spAutoFit/>
          </a:bodyPr>
          <a:lstStyle/>
          <a:p>
            <a:pPr>
              <a:lnSpc>
                <a:spcPct val="300000"/>
              </a:lnSpc>
            </a:pPr>
            <a:r>
              <a:rPr lang="en-US" sz="1600" dirty="0">
                <a:solidFill>
                  <a:schemeClr val="bg2"/>
                </a:solidFill>
                <a:ea typeface="Tahoma" panose="020B0604030504040204" pitchFamily="34" charset="0"/>
                <a:cs typeface="Tahoma" panose="020B0604030504040204" pitchFamily="34" charset="0"/>
              </a:rPr>
              <a:t>DASUNDI P.D.S.</a:t>
            </a:r>
            <a:r>
              <a:rPr lang="en-US" sz="1600" kern="1200" dirty="0">
                <a:solidFill>
                  <a:schemeClr val="bg2"/>
                </a:solidFill>
                <a:ea typeface="Tahoma" panose="020B0604030504040204" pitchFamily="34" charset="0"/>
                <a:cs typeface="Tahoma" panose="020B0604030504040204" pitchFamily="34" charset="0"/>
              </a:rPr>
              <a:t>   –    IT20129330</a:t>
            </a:r>
            <a:endParaRPr lang="en-US" sz="1600" dirty="0">
              <a:solidFill>
                <a:schemeClr val="bg2"/>
              </a:solidFill>
              <a:effectLst/>
              <a:ea typeface="Tahoma" panose="020B0604030504040204" pitchFamily="34" charset="0"/>
              <a:cs typeface="Tahoma" panose="020B0604030504040204" pitchFamily="34" charset="0"/>
            </a:endParaRPr>
          </a:p>
          <a:p>
            <a:pPr marR="0">
              <a:lnSpc>
                <a:spcPct val="300000"/>
              </a:lnSpc>
              <a:spcBef>
                <a:spcPts val="0"/>
              </a:spcBef>
              <a:spcAft>
                <a:spcPts val="0"/>
              </a:spcAft>
            </a:pP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0339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6"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96D41D7D-7FED-4178-A45A-4CB088EC67DA}"/>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18</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2D703615-C16A-4AF7-B621-051E864E976C}"/>
              </a:ext>
            </a:extLst>
          </p:cNvPr>
          <p:cNvSpPr txBox="1"/>
          <p:nvPr/>
        </p:nvSpPr>
        <p:spPr>
          <a:xfrm>
            <a:off x="64069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SQLI </a:t>
            </a:r>
            <a:r>
              <a:rPr lang="en-US" sz="3000" dirty="0">
                <a:solidFill>
                  <a:srgbClr val="F8F68E"/>
                </a:solidFill>
                <a:latin typeface="Arial" panose="020B0604020202020204" pitchFamily="34" charset="0"/>
                <a:ea typeface="Tahoma" panose="020B0604030504040204" pitchFamily="34" charset="0"/>
                <a:cs typeface="Arial" panose="020B0604020202020204" pitchFamily="34" charset="0"/>
              </a:rPr>
              <a:t>Countermeasure</a:t>
            </a:r>
            <a:r>
              <a:rPr lang="en-US" sz="3000" dirty="0">
                <a:solidFill>
                  <a:srgbClr val="F8F68E"/>
                </a:solidFill>
                <a:latin typeface="Arial" panose="020B0604020202020204" pitchFamily="34" charset="0"/>
                <a:cs typeface="Arial" panose="020B0604020202020204" pitchFamily="34" charset="0"/>
              </a:rPr>
              <a:t>s </a:t>
            </a:r>
          </a:p>
        </p:txBody>
      </p:sp>
      <p:sp>
        <p:nvSpPr>
          <p:cNvPr id="6" name="TextBox 5">
            <a:extLst>
              <a:ext uri="{FF2B5EF4-FFF2-40B4-BE49-F238E27FC236}">
                <a16:creationId xmlns:a16="http://schemas.microsoft.com/office/drawing/2014/main" id="{9BA20042-FCB5-485C-B72A-FA9145062F1E}"/>
              </a:ext>
            </a:extLst>
          </p:cNvPr>
          <p:cNvSpPr txBox="1"/>
          <p:nvPr/>
        </p:nvSpPr>
        <p:spPr>
          <a:xfrm>
            <a:off x="640691" y="1281410"/>
            <a:ext cx="10789920" cy="731520"/>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Disable all extra and unused features that you do not use. because that inactive features could be potentially dangerous for our database.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836B9FE-553C-4878-8965-F95B3622101E}"/>
              </a:ext>
            </a:extLst>
          </p:cNvPr>
          <p:cNvSpPr txBox="1"/>
          <p:nvPr/>
        </p:nvSpPr>
        <p:spPr>
          <a:xfrm>
            <a:off x="640691" y="2058350"/>
            <a:ext cx="10817884" cy="400110"/>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Put a custom error message, SQL error messages give so much information to an attacker.</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6B4E7A6C-A856-484C-B17C-FA95E238BD61}"/>
              </a:ext>
            </a:extLst>
          </p:cNvPr>
          <p:cNvSpPr txBox="1"/>
          <p:nvPr/>
        </p:nvSpPr>
        <p:spPr>
          <a:xfrm>
            <a:off x="650133" y="2527514"/>
            <a:ext cx="10277475" cy="721288"/>
          </a:xfrm>
          <a:prstGeom prst="rect">
            <a:avLst/>
          </a:prstGeom>
          <a:noFill/>
        </p:spPr>
        <p:txBody>
          <a:bodyPr wrap="square">
            <a:spAutoFit/>
          </a:bodyPr>
          <a:lstStyle/>
          <a:p>
            <a:pPr marL="342900" marR="0" lvl="0" indent="-342900">
              <a:lnSpc>
                <a:spcPct val="107000"/>
              </a:lnSpc>
              <a:spcBef>
                <a:spcPts val="0"/>
              </a:spcBef>
              <a:spcAft>
                <a:spcPts val="0"/>
              </a:spcAft>
              <a:buSzPct val="100000"/>
              <a:buFont typeface="Arial" panose="020B0604020202020204" pitchFamily="34" charset="0"/>
              <a:buChar char="•"/>
              <a:tabLst>
                <a:tab pos="457200" algn="l"/>
              </a:tabLst>
            </a:pPr>
            <a:r>
              <a:rPr lang="en-US" sz="2000" dirty="0">
                <a:effectLst/>
                <a:latin typeface="Tahoma" panose="020B0604030504040204" pitchFamily="34" charset="0"/>
                <a:ea typeface="Tahoma" panose="020B0604030504040204" pitchFamily="34" charset="0"/>
                <a:cs typeface="Tahoma" panose="020B0604030504040204" pitchFamily="34" charset="0"/>
              </a:rPr>
              <a:t>Enable escape functions. that allows you to secure our database server against most attacks.</a:t>
            </a:r>
          </a:p>
        </p:txBody>
      </p:sp>
      <p:sp>
        <p:nvSpPr>
          <p:cNvPr id="11" name="TextBox 10">
            <a:extLst>
              <a:ext uri="{FF2B5EF4-FFF2-40B4-BE49-F238E27FC236}">
                <a16:creationId xmlns:a16="http://schemas.microsoft.com/office/drawing/2014/main" id="{F71AE447-4A16-4EE8-923B-02E8C79D30AC}"/>
              </a:ext>
            </a:extLst>
          </p:cNvPr>
          <p:cNvSpPr txBox="1"/>
          <p:nvPr/>
        </p:nvSpPr>
        <p:spPr>
          <a:xfrm>
            <a:off x="650133" y="3775045"/>
            <a:ext cx="11027517" cy="1357295"/>
          </a:xfrm>
          <a:prstGeom prst="rect">
            <a:avLst/>
          </a:prstGeom>
          <a:noFill/>
        </p:spPr>
        <p:txBody>
          <a:bodyPr wrap="square" rtlCol="0">
            <a:spAutoFit/>
          </a:bodyPr>
          <a:lstStyle/>
          <a:p>
            <a:pPr marL="285750" marR="0" lvl="0" indent="-285750">
              <a:lnSpc>
                <a:spcPct val="107000"/>
              </a:lnSpc>
              <a:spcBef>
                <a:spcPts val="0"/>
              </a:spcBef>
              <a:spcAft>
                <a:spcPts val="0"/>
              </a:spcAft>
              <a:buSzPct val="100000"/>
              <a:buFont typeface="Arial" panose="020B0604020202020204" pitchFamily="34" charset="0"/>
              <a:buChar char="•"/>
              <a:tabLst>
                <a:tab pos="457200" algn="l"/>
              </a:tabLst>
            </a:pPr>
            <a:r>
              <a:rPr lang="en-US" sz="2000" dirty="0">
                <a:effectLst/>
                <a:latin typeface="Tahoma" panose="020B0604030504040204" pitchFamily="34" charset="0"/>
                <a:ea typeface="Tahoma" panose="020B0604030504040204" pitchFamily="34" charset="0"/>
                <a:cs typeface="Tahoma" panose="020B0604030504040204" pitchFamily="34" charset="0"/>
              </a:rPr>
              <a:t>Use SQL rand</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effectLst/>
                <a:latin typeface="Tahoma" panose="020B0604030504040204" pitchFamily="34" charset="0"/>
                <a:ea typeface="Tahoma" panose="020B0604030504040204" pitchFamily="34" charset="0"/>
                <a:cs typeface="Tahoma" panose="020B0604030504040204" pitchFamily="34" charset="0"/>
              </a:rPr>
              <a:t> That converts the instruction-set randomization application to the SQL language and a random number added to the result. then the attacker unable to guess the supplement number.</a:t>
            </a:r>
          </a:p>
          <a:p>
            <a:endParaRPr lang="en-US" dirty="0"/>
          </a:p>
        </p:txBody>
      </p:sp>
      <p:sp>
        <p:nvSpPr>
          <p:cNvPr id="13" name="TextBox 12">
            <a:extLst>
              <a:ext uri="{FF2B5EF4-FFF2-40B4-BE49-F238E27FC236}">
                <a16:creationId xmlns:a16="http://schemas.microsoft.com/office/drawing/2014/main" id="{48E2E3DA-D4E0-4BFD-AD67-3CF6D5BB3C82}"/>
              </a:ext>
            </a:extLst>
          </p:cNvPr>
          <p:cNvSpPr txBox="1"/>
          <p:nvPr/>
        </p:nvSpPr>
        <p:spPr>
          <a:xfrm>
            <a:off x="650133" y="3317396"/>
            <a:ext cx="10560709" cy="391967"/>
          </a:xfrm>
          <a:prstGeom prst="rect">
            <a:avLst/>
          </a:prstGeom>
          <a:noFill/>
        </p:spPr>
        <p:txBody>
          <a:bodyPr wrap="square">
            <a:spAutoFit/>
          </a:bodyPr>
          <a:lstStyle/>
          <a:p>
            <a:pPr marL="285750" marR="0" lvl="0" indent="-285750">
              <a:lnSpc>
                <a:spcPct val="107000"/>
              </a:lnSpc>
              <a:spcBef>
                <a:spcPts val="0"/>
              </a:spcBef>
              <a:spcAft>
                <a:spcPts val="0"/>
              </a:spcAft>
              <a:buSzPct val="100000"/>
              <a:buFont typeface="Arial" panose="020B0604020202020204" pitchFamily="34" charset="0"/>
              <a:buChar char="•"/>
              <a:tabLst>
                <a:tab pos="457200" algn="l"/>
              </a:tabLst>
            </a:pPr>
            <a:r>
              <a:rPr lang="en-US" sz="2000" dirty="0">
                <a:effectLst/>
                <a:latin typeface="Tahoma" panose="020B0604030504040204" pitchFamily="34" charset="0"/>
                <a:ea typeface="Tahoma" panose="020B0604030504040204" pitchFamily="34" charset="0"/>
                <a:cs typeface="Tahoma" panose="020B0604030504040204" pitchFamily="34" charset="0"/>
              </a:rPr>
              <a:t>Use technologies like AMNESIA, SQL Check, SQL Guard, and CANDID.</a:t>
            </a:r>
          </a:p>
        </p:txBody>
      </p:sp>
      <p:sp>
        <p:nvSpPr>
          <p:cNvPr id="2" name="TextBox 1">
            <a:extLst>
              <a:ext uri="{FF2B5EF4-FFF2-40B4-BE49-F238E27FC236}">
                <a16:creationId xmlns:a16="http://schemas.microsoft.com/office/drawing/2014/main" id="{861FD74E-FE3C-414F-B111-07F7AEE14738}"/>
              </a:ext>
            </a:extLst>
          </p:cNvPr>
          <p:cNvSpPr txBox="1"/>
          <p:nvPr/>
        </p:nvSpPr>
        <p:spPr>
          <a:xfrm>
            <a:off x="640691" y="4997967"/>
            <a:ext cx="1096785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Prohibit keywords and characters that the user does not have to enter a SQL query. If this kind of keyword is returned it is mandatory to remove it, because it can come from an attack.</a:t>
            </a:r>
          </a:p>
        </p:txBody>
      </p:sp>
      <p:sp>
        <p:nvSpPr>
          <p:cNvPr id="12" name="TextBox 11">
            <a:extLst>
              <a:ext uri="{FF2B5EF4-FFF2-40B4-BE49-F238E27FC236}">
                <a16:creationId xmlns:a16="http://schemas.microsoft.com/office/drawing/2014/main" id="{45A66170-DE05-4658-87B0-16242C4DACCD}"/>
              </a:ext>
            </a:extLst>
          </p:cNvPr>
          <p:cNvSpPr txBox="1"/>
          <p:nvPr/>
        </p:nvSpPr>
        <p:spPr>
          <a:xfrm>
            <a:off x="138479" y="6111370"/>
            <a:ext cx="6097464" cy="700448"/>
          </a:xfrm>
          <a:prstGeom prst="rect">
            <a:avLst/>
          </a:prstGeom>
          <a:noFill/>
        </p:spPr>
        <p:txBody>
          <a:bodyPr wrap="square">
            <a:spAutoFit/>
          </a:bodyPr>
          <a:lstStyle/>
          <a:p>
            <a:pPr marR="0">
              <a:lnSpc>
                <a:spcPct val="300000"/>
              </a:lnSpc>
              <a:spcBef>
                <a:spcPts val="0"/>
              </a:spcBef>
              <a:spcAft>
                <a:spcPts val="0"/>
              </a:spcAft>
            </a:pPr>
            <a:r>
              <a:rPr lang="en-US" sz="1600" kern="1200" dirty="0">
                <a:solidFill>
                  <a:schemeClr val="bg2"/>
                </a:solidFill>
                <a:ea typeface="Tahoma" panose="020B0604030504040204" pitchFamily="34" charset="0"/>
                <a:cs typeface="Tahoma" panose="020B0604030504040204" pitchFamily="34" charset="0"/>
              </a:rPr>
              <a:t>ARACHCHI T.A.D.L.P.T.   –    IT20122164</a:t>
            </a:r>
          </a:p>
        </p:txBody>
      </p:sp>
    </p:spTree>
    <p:extLst>
      <p:ext uri="{BB962C8B-B14F-4D97-AF65-F5344CB8AC3E}">
        <p14:creationId xmlns:p14="http://schemas.microsoft.com/office/powerpoint/2010/main" val="391752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1" grpId="0"/>
      <p:bldP spid="1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E2D7479C-279C-450F-856B-E226593EE25C}"/>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19</a:t>
            </a:fld>
            <a:endParaRPr lang="en-US" b="1" dirty="0">
              <a:solidFill>
                <a:schemeClr val="tx2">
                  <a:lumMod val="10000"/>
                </a:schemeClr>
              </a:solidFill>
            </a:endParaRPr>
          </a:p>
        </p:txBody>
      </p:sp>
      <p:sp>
        <p:nvSpPr>
          <p:cNvPr id="2" name="TextBox 1">
            <a:extLst>
              <a:ext uri="{FF2B5EF4-FFF2-40B4-BE49-F238E27FC236}">
                <a16:creationId xmlns:a16="http://schemas.microsoft.com/office/drawing/2014/main" id="{DEB280DD-FF25-4FB8-AFAB-327DC50251FC}"/>
              </a:ext>
            </a:extLst>
          </p:cNvPr>
          <p:cNvSpPr txBox="1"/>
          <p:nvPr/>
        </p:nvSpPr>
        <p:spPr>
          <a:xfrm>
            <a:off x="4013353" y="2615587"/>
            <a:ext cx="6541477" cy="830997"/>
          </a:xfrm>
          <a:prstGeom prst="rect">
            <a:avLst/>
          </a:prstGeom>
          <a:noFill/>
        </p:spPr>
        <p:txBody>
          <a:bodyPr wrap="square" rtlCol="0">
            <a:spAutoFit/>
          </a:bodyPr>
          <a:lstStyle/>
          <a:p>
            <a:r>
              <a:rPr lang="en-US" sz="4800" dirty="0">
                <a:solidFill>
                  <a:srgbClr val="F8F68E"/>
                </a:solidFill>
                <a:latin typeface="Arial" panose="020B0604020202020204" pitchFamily="34" charset="0"/>
                <a:cs typeface="Arial" panose="020B0604020202020204" pitchFamily="34" charset="0"/>
              </a:rPr>
              <a:t>Buffer Overflow</a:t>
            </a:r>
          </a:p>
        </p:txBody>
      </p:sp>
    </p:spTree>
    <p:extLst>
      <p:ext uri="{BB962C8B-B14F-4D97-AF65-F5344CB8AC3E}">
        <p14:creationId xmlns:p14="http://schemas.microsoft.com/office/powerpoint/2010/main" val="197695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64454D84-DC01-4294-A0C2-5BF0F971F75B}"/>
              </a:ext>
            </a:extLst>
          </p:cNvPr>
          <p:cNvSpPr>
            <a:spLocks noGrp="1"/>
          </p:cNvSpPr>
          <p:nvPr>
            <p:ph type="sldNum" sz="quarter" idx="12"/>
          </p:nvPr>
        </p:nvSpPr>
        <p:spPr>
          <a:xfrm>
            <a:off x="10554830" y="6435970"/>
            <a:ext cx="1312025" cy="365125"/>
          </a:xfrm>
        </p:spPr>
        <p:txBody>
          <a:bodyPr/>
          <a:lstStyle/>
          <a:p>
            <a:fld id="{02DE3944-A558-432A-96B5-D3FB29FDD98D}" type="slidenum">
              <a:rPr lang="en-US" b="1" smtClean="0">
                <a:solidFill>
                  <a:schemeClr val="tx2">
                    <a:lumMod val="10000"/>
                  </a:schemeClr>
                </a:solidFill>
              </a:rPr>
              <a:t>2</a:t>
            </a:fld>
            <a:endParaRPr lang="en-US" b="1" dirty="0">
              <a:solidFill>
                <a:schemeClr val="tx2">
                  <a:lumMod val="10000"/>
                </a:schemeClr>
              </a:solidFill>
            </a:endParaRPr>
          </a:p>
        </p:txBody>
      </p:sp>
      <p:sp>
        <p:nvSpPr>
          <p:cNvPr id="19" name="TextBox 18">
            <a:extLst>
              <a:ext uri="{FF2B5EF4-FFF2-40B4-BE49-F238E27FC236}">
                <a16:creationId xmlns:a16="http://schemas.microsoft.com/office/drawing/2014/main" id="{18A74596-8BBD-4FBD-8F14-E7164344E04A}"/>
              </a:ext>
            </a:extLst>
          </p:cNvPr>
          <p:cNvSpPr txBox="1"/>
          <p:nvPr/>
        </p:nvSpPr>
        <p:spPr>
          <a:xfrm>
            <a:off x="962025" y="647700"/>
            <a:ext cx="5343525" cy="707886"/>
          </a:xfrm>
          <a:prstGeom prst="rect">
            <a:avLst/>
          </a:prstGeom>
          <a:noFill/>
        </p:spPr>
        <p:txBody>
          <a:bodyPr wrap="square" rtlCol="0">
            <a:spAutoFit/>
          </a:bodyPr>
          <a:lstStyle/>
          <a:p>
            <a:pPr marL="571500" indent="-571500">
              <a:buFont typeface="Wingdings" panose="05000000000000000000" pitchFamily="2" charset="2"/>
              <a:buChar char="q"/>
            </a:pPr>
            <a:r>
              <a:rPr lang="en-US" sz="4000" dirty="0">
                <a:solidFill>
                  <a:srgbClr val="F8F68E"/>
                </a:solidFill>
                <a:latin typeface="Arial" panose="020B0604020202020204" pitchFamily="34" charset="0"/>
                <a:cs typeface="Arial" panose="020B0604020202020204" pitchFamily="34" charset="0"/>
              </a:rPr>
              <a:t>Our Team Members</a:t>
            </a:r>
          </a:p>
        </p:txBody>
      </p:sp>
      <p:sp>
        <p:nvSpPr>
          <p:cNvPr id="25" name="TextBox 24">
            <a:extLst>
              <a:ext uri="{FF2B5EF4-FFF2-40B4-BE49-F238E27FC236}">
                <a16:creationId xmlns:a16="http://schemas.microsoft.com/office/drawing/2014/main" id="{D413C70E-B1C5-4195-B5D4-85C9C6617F9C}"/>
              </a:ext>
            </a:extLst>
          </p:cNvPr>
          <p:cNvSpPr txBox="1"/>
          <p:nvPr/>
        </p:nvSpPr>
        <p:spPr>
          <a:xfrm>
            <a:off x="585787" y="1566878"/>
            <a:ext cx="8241690" cy="3775393"/>
          </a:xfrm>
          <a:prstGeom prst="rect">
            <a:avLst/>
          </a:prstGeom>
          <a:noFill/>
        </p:spPr>
        <p:txBody>
          <a:bodyPr wrap="square">
            <a:spAutoFit/>
          </a:bodyPr>
          <a:lstStyle/>
          <a:p>
            <a:pPr marL="285750" marR="0" indent="-285750">
              <a:lnSpc>
                <a:spcPct val="300000"/>
              </a:lnSpc>
              <a:spcBef>
                <a:spcPts val="0"/>
              </a:spcBef>
              <a:spcAft>
                <a:spcPts val="0"/>
              </a:spcAft>
              <a:buFont typeface="Arial" panose="020B0604020202020204" pitchFamily="34" charset="0"/>
              <a:buChar char="•"/>
            </a:pP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SENEVIRATHNE T.K.</a:t>
            </a:r>
            <a:r>
              <a:rPr lang="en-US" sz="1800" b="1" kern="1200" dirty="0">
                <a:solidFill>
                  <a:srgbClr val="FFFFFF"/>
                </a:solidFill>
                <a:latin typeface="Tahoma" panose="020B0604030504040204" pitchFamily="34" charset="0"/>
                <a:ea typeface="Tahoma" panose="020B0604030504040204" pitchFamily="34" charset="0"/>
                <a:cs typeface="Tahoma" panose="020B0604030504040204" pitchFamily="34" charset="0"/>
              </a:rPr>
              <a:t>    –    IT20052942 </a:t>
            </a:r>
          </a:p>
          <a:p>
            <a:pPr marL="285750" marR="0" indent="-285750">
              <a:lnSpc>
                <a:spcPct val="300000"/>
              </a:lnSpc>
              <a:spcBef>
                <a:spcPts val="0"/>
              </a:spcBef>
              <a:spcAft>
                <a:spcPts val="0"/>
              </a:spcAft>
              <a:buFont typeface="Arial" panose="020B0604020202020204" pitchFamily="34" charset="0"/>
              <a:buChar char="•"/>
            </a:pP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GUNATHILAKA S.B.M.B.S.A.</a:t>
            </a:r>
            <a:r>
              <a:rPr lang="en-US" sz="1800" b="1" kern="1200" dirty="0">
                <a:solidFill>
                  <a:srgbClr val="FFFFFF"/>
                </a:solidFill>
                <a:latin typeface="Tahoma" panose="020B0604030504040204" pitchFamily="34" charset="0"/>
                <a:ea typeface="Tahoma" panose="020B0604030504040204" pitchFamily="34" charset="0"/>
                <a:cs typeface="Tahoma" panose="020B0604030504040204" pitchFamily="34" charset="0"/>
              </a:rPr>
              <a:t>    –    IT20028046 </a:t>
            </a:r>
            <a:endParaRPr lang="en-US"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marL="285750" marR="0" indent="-285750">
              <a:lnSpc>
                <a:spcPct val="300000"/>
              </a:lnSpc>
              <a:spcBef>
                <a:spcPts val="0"/>
              </a:spcBef>
              <a:spcAft>
                <a:spcPts val="0"/>
              </a:spcAft>
              <a:buFont typeface="Arial" panose="020B0604020202020204" pitchFamily="34" charset="0"/>
              <a:buChar char="•"/>
            </a:pPr>
            <a:r>
              <a:rPr lang="en-US" sz="1800" b="1" kern="1200" dirty="0">
                <a:solidFill>
                  <a:srgbClr val="FFFFFF"/>
                </a:solidFill>
                <a:latin typeface="Tahoma" panose="020B0604030504040204" pitchFamily="34" charset="0"/>
                <a:ea typeface="Tahoma" panose="020B0604030504040204" pitchFamily="34" charset="0"/>
                <a:cs typeface="Tahoma" panose="020B0604030504040204" pitchFamily="34" charset="0"/>
              </a:rPr>
              <a:t>ARACHCHI T.A.D.L.P.T.   –    IT20122164</a:t>
            </a:r>
          </a:p>
          <a:p>
            <a:pPr marL="285750" marR="0" indent="-285750">
              <a:lnSpc>
                <a:spcPct val="300000"/>
              </a:lnSpc>
              <a:spcBef>
                <a:spcPts val="0"/>
              </a:spcBef>
              <a:spcAft>
                <a:spcPts val="0"/>
              </a:spcAft>
              <a:buFont typeface="Arial" panose="020B0604020202020204" pitchFamily="34" charset="0"/>
              <a:buChar char="•"/>
            </a:pP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DASUNDI P.D.S.</a:t>
            </a:r>
            <a:r>
              <a:rPr lang="en-US" sz="1800" b="1" kern="1200" dirty="0">
                <a:solidFill>
                  <a:srgbClr val="FFFFFF"/>
                </a:solidFill>
                <a:latin typeface="Tahoma" panose="020B0604030504040204" pitchFamily="34" charset="0"/>
                <a:ea typeface="Tahoma" panose="020B0604030504040204" pitchFamily="34" charset="0"/>
                <a:cs typeface="Tahoma" panose="020B0604030504040204" pitchFamily="34" charset="0"/>
              </a:rPr>
              <a:t>   –    IT20129330</a:t>
            </a:r>
            <a:endParaRPr lang="en-US" sz="1800" dirty="0">
              <a:solidFill>
                <a:srgbClr val="FFFFFF"/>
              </a:solidFill>
              <a:effectLst/>
              <a:latin typeface="Tahoma" panose="020B0604030504040204" pitchFamily="34" charset="0"/>
              <a:ea typeface="Tahoma" panose="020B0604030504040204" pitchFamily="34" charset="0"/>
              <a:cs typeface="Tahoma" panose="020B0604030504040204" pitchFamily="34" charset="0"/>
            </a:endParaRPr>
          </a:p>
          <a:p>
            <a:pPr marL="0" marR="0" algn="ctr">
              <a:lnSpc>
                <a:spcPct val="150000"/>
              </a:lnSpc>
              <a:spcBef>
                <a:spcPts val="0"/>
              </a:spcBef>
              <a:spcAft>
                <a:spcPts val="0"/>
              </a:spcAft>
            </a:pPr>
            <a:endParaRPr lang="en-US" sz="1800" dirty="0">
              <a:solidFill>
                <a:srgbClr val="FFFFFF"/>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42FB133-1B4B-49D4-B201-4B1F61E3C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50" y="1566878"/>
            <a:ext cx="6273985" cy="3837999"/>
          </a:xfrm>
          <a:prstGeom prst="rect">
            <a:avLst/>
          </a:prstGeom>
        </p:spPr>
      </p:pic>
    </p:spTree>
    <p:extLst>
      <p:ext uri="{BB962C8B-B14F-4D97-AF65-F5344CB8AC3E}">
        <p14:creationId xmlns:p14="http://schemas.microsoft.com/office/powerpoint/2010/main" val="39631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784FB8E7-A391-477A-A727-CB9946380DEE}"/>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20</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5B13D841-CC57-479C-8337-36232CDA081A}"/>
              </a:ext>
            </a:extLst>
          </p:cNvPr>
          <p:cNvSpPr txBox="1"/>
          <p:nvPr/>
        </p:nvSpPr>
        <p:spPr>
          <a:xfrm>
            <a:off x="930519" y="1151875"/>
            <a:ext cx="9944100" cy="4801314"/>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A buffer overflow (known as buffer overrun) is a piece of software coding used by an attacker to gain unauthorized access to a system.</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T</a:t>
            </a:r>
            <a:r>
              <a:rPr lang="en-US" sz="2000" dirty="0">
                <a:effectLst/>
                <a:latin typeface="Tahoma" panose="020B0604030504040204" pitchFamily="34" charset="0"/>
                <a:ea typeface="Tahoma" panose="020B0604030504040204" pitchFamily="34" charset="0"/>
                <a:cs typeface="Tahoma" panose="020B0604030504040204" pitchFamily="34" charset="0"/>
              </a:rPr>
              <a:t>his kind of vulnerability occurs when we give a program too much data. the overflowed excess data corrupts nearby memory space and replaces or changes other data.</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After corrupting nearby data the program will behaves differently. this kind of vulnerability is also called buffer overflow or buffer overrun.</a:t>
            </a:r>
          </a:p>
          <a:p>
            <a:endParaRPr lang="en-US" sz="1800" dirty="0">
              <a:effectLst/>
              <a:latin typeface="Calibri Light" panose="020F0302020204030204" pitchFamily="34" charset="0"/>
              <a:ea typeface="Calibri" panose="020F0502020204030204" pitchFamily="34" charset="0"/>
            </a:endParaRPr>
          </a:p>
          <a:p>
            <a:pPr marL="285750" indent="-285750">
              <a:buFont typeface="Arial" panose="020B0604020202020204" pitchFamily="34" charset="0"/>
              <a:buChar char="•"/>
            </a:pPr>
            <a:endParaRPr lang="en-US" dirty="0">
              <a:latin typeface="Calibri Light" panose="020F0302020204030204" pitchFamily="34" charset="0"/>
              <a:ea typeface="Calibri" panose="020F0502020204030204" pitchFamily="34" charset="0"/>
            </a:endParaRPr>
          </a:p>
          <a:p>
            <a:endParaRPr lang="en-US" dirty="0">
              <a:latin typeface="Calibri Light" panose="020F0302020204030204" pitchFamily="34" charset="0"/>
            </a:endParaRPr>
          </a:p>
          <a:p>
            <a:endParaRPr lang="en-US" sz="1800" dirty="0">
              <a:effectLst/>
              <a:latin typeface="Calibri Light" panose="020F0302020204030204" pitchFamily="34" charset="0"/>
              <a:ea typeface="Calibri" panose="020F0502020204030204" pitchFamily="34" charset="0"/>
            </a:endParaRPr>
          </a:p>
          <a:p>
            <a:pPr marL="285750" indent="-285750">
              <a:buFont typeface="Arial" panose="020B0604020202020204" pitchFamily="34" charset="0"/>
              <a:buChar char="•"/>
            </a:pPr>
            <a:endParaRPr lang="en-US" dirty="0">
              <a:latin typeface="Calibri Light" panose="020F0302020204030204" pitchFamily="34" charset="0"/>
            </a:endParaRPr>
          </a:p>
          <a:p>
            <a:pPr marL="285750" indent="-285750">
              <a:buFont typeface="Arial" panose="020B0604020202020204" pitchFamily="34" charset="0"/>
              <a:buChar char="•"/>
            </a:pPr>
            <a:endParaRPr lang="en-US" dirty="0">
              <a:latin typeface="Calibri Light" panose="020F0302020204030204" pitchFamily="34" charset="0"/>
            </a:endParaRP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E25A595B-8F1F-4053-BB62-F1764EFB7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618" y="4225499"/>
            <a:ext cx="5762625" cy="1771650"/>
          </a:xfrm>
          <a:prstGeom prst="rect">
            <a:avLst/>
          </a:prstGeom>
        </p:spPr>
      </p:pic>
      <p:sp>
        <p:nvSpPr>
          <p:cNvPr id="7" name="TextBox 6">
            <a:extLst>
              <a:ext uri="{FF2B5EF4-FFF2-40B4-BE49-F238E27FC236}">
                <a16:creationId xmlns:a16="http://schemas.microsoft.com/office/drawing/2014/main" id="{6B8AE595-C577-4489-8C0F-F204666A3394}"/>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Buffer Overflow </a:t>
            </a:r>
          </a:p>
        </p:txBody>
      </p:sp>
      <p:sp>
        <p:nvSpPr>
          <p:cNvPr id="6" name="TextBox 5">
            <a:extLst>
              <a:ext uri="{FF2B5EF4-FFF2-40B4-BE49-F238E27FC236}">
                <a16:creationId xmlns:a16="http://schemas.microsoft.com/office/drawing/2014/main" id="{829E7836-9DA2-4C8F-AE28-79C727D233A9}"/>
              </a:ext>
            </a:extLst>
          </p:cNvPr>
          <p:cNvSpPr txBox="1"/>
          <p:nvPr/>
        </p:nvSpPr>
        <p:spPr>
          <a:xfrm>
            <a:off x="173648" y="6085746"/>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SENEVIRATHNE T.K.</a:t>
            </a:r>
            <a:r>
              <a:rPr lang="en-US" sz="1600" kern="1200" dirty="0">
                <a:solidFill>
                  <a:schemeClr val="bg2"/>
                </a:solidFill>
                <a:ea typeface="Tahoma" panose="020B0604030504040204" pitchFamily="34" charset="0"/>
                <a:cs typeface="Tahoma" panose="020B0604030504040204" pitchFamily="34" charset="0"/>
              </a:rPr>
              <a:t>    –    IT20052942 </a:t>
            </a:r>
          </a:p>
        </p:txBody>
      </p:sp>
    </p:spTree>
    <p:extLst>
      <p:ext uri="{BB962C8B-B14F-4D97-AF65-F5344CB8AC3E}">
        <p14:creationId xmlns:p14="http://schemas.microsoft.com/office/powerpoint/2010/main" val="382824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784FB8E7-A391-477A-A727-CB9946380DEE}"/>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21</a:t>
            </a:fld>
            <a:endParaRPr lang="en-US" b="1" dirty="0">
              <a:solidFill>
                <a:schemeClr val="tx2">
                  <a:lumMod val="10000"/>
                </a:schemeClr>
              </a:solidFill>
            </a:endParaRPr>
          </a:p>
        </p:txBody>
      </p:sp>
      <p:sp>
        <p:nvSpPr>
          <p:cNvPr id="5" name="TextBox 4">
            <a:extLst>
              <a:ext uri="{FF2B5EF4-FFF2-40B4-BE49-F238E27FC236}">
                <a16:creationId xmlns:a16="http://schemas.microsoft.com/office/drawing/2014/main" id="{202EFC0A-F0ED-4FF4-A0F8-28B108F61B82}"/>
              </a:ext>
            </a:extLst>
          </p:cNvPr>
          <p:cNvSpPr txBox="1"/>
          <p:nvPr/>
        </p:nvSpPr>
        <p:spPr>
          <a:xfrm>
            <a:off x="650629" y="4365120"/>
            <a:ext cx="7842738" cy="1785104"/>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FFFFFF"/>
                </a:solidFill>
                <a:effectLst/>
                <a:latin typeface="Tahoma" panose="020B0604030504040204" pitchFamily="34" charset="0"/>
                <a:ea typeface="Tahoma" panose="020B0604030504040204" pitchFamily="34" charset="0"/>
                <a:cs typeface="Tahoma" panose="020B0604030504040204" pitchFamily="34" charset="0"/>
              </a:rPr>
              <a:t>Types of Buffer Overflow Attacks :</a:t>
            </a:r>
          </a:p>
          <a:p>
            <a:pPr marL="2571750" lvl="5" indent="-285750">
              <a:buFont typeface="Arial" panose="020B0604020202020204" pitchFamily="34" charset="0"/>
              <a:buChar char="•"/>
            </a:pPr>
            <a:endParaRPr lang="en-US" dirty="0">
              <a:solidFill>
                <a:srgbClr val="FFFFFF"/>
              </a:solidFill>
              <a:latin typeface="+mj-lt"/>
            </a:endParaRPr>
          </a:p>
          <a:p>
            <a:pPr marL="2628900" lvl="5" indent="-342900">
              <a:buFont typeface="+mj-lt"/>
              <a:buAutoNum type="arabicPeriod"/>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Stack overflow </a:t>
            </a:r>
            <a:r>
              <a:rPr lang="en-US" dirty="0">
                <a:solidFill>
                  <a:srgbClr val="F8F68E"/>
                </a:solidFill>
                <a:effectLst/>
                <a:latin typeface="Tahoma" panose="020B0604030504040204" pitchFamily="34" charset="0"/>
                <a:ea typeface="Tahoma" panose="020B0604030504040204" pitchFamily="34" charset="0"/>
                <a:cs typeface="Tahoma" panose="020B0604030504040204" pitchFamily="34" charset="0"/>
              </a:rPr>
              <a:t> attacks</a:t>
            </a:r>
          </a:p>
          <a:p>
            <a:pPr lvl="5"/>
            <a:endParaRPr lang="en-US" dirty="0">
              <a:solidFill>
                <a:srgbClr val="F8F68E"/>
              </a:solidFill>
              <a:effectLst/>
              <a:latin typeface="Tahoma" panose="020B0604030504040204" pitchFamily="34" charset="0"/>
              <a:ea typeface="Tahoma" panose="020B0604030504040204" pitchFamily="34" charset="0"/>
              <a:cs typeface="Tahoma" panose="020B0604030504040204" pitchFamily="34" charset="0"/>
            </a:endParaRPr>
          </a:p>
          <a:p>
            <a:pPr marL="2628900" lvl="5" indent="-342900">
              <a:buFont typeface="+mj-lt"/>
              <a:buAutoNum type="arabicPeriod" startAt="2"/>
            </a:pPr>
            <a:r>
              <a:rPr lang="en-US" sz="1800" dirty="0">
                <a:solidFill>
                  <a:srgbClr val="F8F68E"/>
                </a:solidFill>
                <a:effectLst/>
                <a:latin typeface="Tahoma" panose="020B0604030504040204" pitchFamily="34" charset="0"/>
                <a:ea typeface="Tahoma" panose="020B0604030504040204" pitchFamily="34" charset="0"/>
                <a:cs typeface="Tahoma" panose="020B0604030504040204" pitchFamily="34" charset="0"/>
              </a:rPr>
              <a:t>heap overflow </a:t>
            </a:r>
            <a:r>
              <a:rPr lang="en-US" sz="1800" dirty="0">
                <a:solidFill>
                  <a:srgbClr val="F8F68E"/>
                </a:solidFill>
                <a:latin typeface="Tahoma" panose="020B0604030504040204" pitchFamily="34" charset="0"/>
                <a:ea typeface="Tahoma" panose="020B0604030504040204" pitchFamily="34" charset="0"/>
                <a:cs typeface="Tahoma" panose="020B0604030504040204" pitchFamily="34" charset="0"/>
              </a:rPr>
              <a:t>attacks</a:t>
            </a:r>
            <a:endParaRPr lang="en-US" b="0" i="0" dirty="0">
              <a:solidFill>
                <a:srgbClr val="F8F68E"/>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6" name="TextBox 5">
            <a:extLst>
              <a:ext uri="{FF2B5EF4-FFF2-40B4-BE49-F238E27FC236}">
                <a16:creationId xmlns:a16="http://schemas.microsoft.com/office/drawing/2014/main" id="{76E2D591-1C74-4CFD-9D7F-25E661A95E37}"/>
              </a:ext>
            </a:extLst>
          </p:cNvPr>
          <p:cNvSpPr txBox="1"/>
          <p:nvPr/>
        </p:nvSpPr>
        <p:spPr>
          <a:xfrm>
            <a:off x="650629" y="422030"/>
            <a:ext cx="10418885" cy="1908215"/>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ahoma" panose="020B0604030504040204" pitchFamily="34" charset="0"/>
                <a:ea typeface="Tahoma" panose="020B0604030504040204" pitchFamily="34" charset="0"/>
                <a:cs typeface="Tahoma" panose="020B0604030504040204" pitchFamily="34" charset="0"/>
              </a:rPr>
              <a:t>For example when we pouring coffee into a cup more than its maximum volume the coffee will overflow to the outside. the same thing happens when we put data into a buffer more than its maximum capacity the excess data overflows to nearby memory locations. because that the program related to that overflowed buffer will be crash. this is known as buffer overflow.</a:t>
            </a:r>
          </a:p>
          <a:p>
            <a:endParaRPr lang="en-US" dirty="0"/>
          </a:p>
        </p:txBody>
      </p:sp>
      <p:pic>
        <p:nvPicPr>
          <p:cNvPr id="7" name="Picture 6">
            <a:extLst>
              <a:ext uri="{FF2B5EF4-FFF2-40B4-BE49-F238E27FC236}">
                <a16:creationId xmlns:a16="http://schemas.microsoft.com/office/drawing/2014/main" id="{80B4E73F-FF0F-4315-B03B-6615F1F5D859}"/>
              </a:ext>
            </a:extLst>
          </p:cNvPr>
          <p:cNvPicPr>
            <a:picLocks noChangeAspect="1"/>
          </p:cNvPicPr>
          <p:nvPr/>
        </p:nvPicPr>
        <p:blipFill>
          <a:blip r:embed="rId2"/>
          <a:stretch>
            <a:fillRect/>
          </a:stretch>
        </p:blipFill>
        <p:spPr>
          <a:xfrm>
            <a:off x="4359651" y="1986806"/>
            <a:ext cx="3280864" cy="2312741"/>
          </a:xfrm>
          <a:prstGeom prst="rect">
            <a:avLst/>
          </a:prstGeom>
        </p:spPr>
      </p:pic>
      <p:sp>
        <p:nvSpPr>
          <p:cNvPr id="8" name="TextBox 7">
            <a:extLst>
              <a:ext uri="{FF2B5EF4-FFF2-40B4-BE49-F238E27FC236}">
                <a16:creationId xmlns:a16="http://schemas.microsoft.com/office/drawing/2014/main" id="{936FC0B0-F437-42FC-962A-A0A2FB22B390}"/>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758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AD14D703-A550-4E0B-8023-2F2E032CFC78}"/>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22</a:t>
            </a:fld>
            <a:endParaRPr lang="en-US" b="1" dirty="0">
              <a:solidFill>
                <a:schemeClr val="tx2">
                  <a:lumMod val="10000"/>
                </a:schemeClr>
              </a:solidFill>
            </a:endParaRPr>
          </a:p>
        </p:txBody>
      </p:sp>
      <p:sp>
        <p:nvSpPr>
          <p:cNvPr id="2" name="TextBox 1">
            <a:extLst>
              <a:ext uri="{FF2B5EF4-FFF2-40B4-BE49-F238E27FC236}">
                <a16:creationId xmlns:a16="http://schemas.microsoft.com/office/drawing/2014/main" id="{A31310B4-FAD6-4CC9-B3E5-08D00237745A}"/>
              </a:ext>
            </a:extLst>
          </p:cNvPr>
          <p:cNvSpPr txBox="1"/>
          <p:nvPr/>
        </p:nvSpPr>
        <p:spPr>
          <a:xfrm>
            <a:off x="862295" y="562708"/>
            <a:ext cx="10348547" cy="553998"/>
          </a:xfrm>
          <a:prstGeom prst="rect">
            <a:avLst/>
          </a:prstGeom>
          <a:noFill/>
        </p:spPr>
        <p:txBody>
          <a:bodyPr wrap="square" rtlCol="0">
            <a:spAutoFit/>
          </a:bodyPr>
          <a:lstStyle/>
          <a:p>
            <a:pPr marL="514350" indent="-514350">
              <a:buFont typeface="+mj-lt"/>
              <a:buAutoNum type="arabicPeriod"/>
            </a:pPr>
            <a:r>
              <a:rPr lang="en-US" sz="3000" dirty="0">
                <a:solidFill>
                  <a:srgbClr val="F8F68E"/>
                </a:solidFill>
                <a:latin typeface="Arial" panose="020B0604020202020204" pitchFamily="34" charset="0"/>
                <a:cs typeface="Arial" panose="020B0604020202020204" pitchFamily="34" charset="0"/>
              </a:rPr>
              <a:t>Stack Overflow Attack</a:t>
            </a:r>
          </a:p>
        </p:txBody>
      </p:sp>
      <p:pic>
        <p:nvPicPr>
          <p:cNvPr id="6" name="Picture 5">
            <a:extLst>
              <a:ext uri="{FF2B5EF4-FFF2-40B4-BE49-F238E27FC236}">
                <a16:creationId xmlns:a16="http://schemas.microsoft.com/office/drawing/2014/main" id="{885A340B-5D19-4006-87CE-FA4CC95536B6}"/>
              </a:ext>
            </a:extLst>
          </p:cNvPr>
          <p:cNvPicPr>
            <a:picLocks noChangeAspect="1"/>
          </p:cNvPicPr>
          <p:nvPr/>
        </p:nvPicPr>
        <p:blipFill rotWithShape="1">
          <a:blip r:embed="rId2">
            <a:extLst>
              <a:ext uri="{28A0092B-C50C-407E-A947-70E740481C1C}">
                <a14:useLocalDpi xmlns:a14="http://schemas.microsoft.com/office/drawing/2010/main" val="0"/>
              </a:ext>
            </a:extLst>
          </a:blip>
          <a:srcRect t="2401" b="7797"/>
          <a:stretch/>
        </p:blipFill>
        <p:spPr>
          <a:xfrm>
            <a:off x="2411139" y="2158567"/>
            <a:ext cx="6076950" cy="2655278"/>
          </a:xfrm>
          <a:prstGeom prst="rect">
            <a:avLst/>
          </a:prstGeom>
        </p:spPr>
      </p:pic>
      <p:sp>
        <p:nvSpPr>
          <p:cNvPr id="5" name="TextBox 4">
            <a:extLst>
              <a:ext uri="{FF2B5EF4-FFF2-40B4-BE49-F238E27FC236}">
                <a16:creationId xmlns:a16="http://schemas.microsoft.com/office/drawing/2014/main" id="{3BE5130A-AEA8-4B50-A2D1-2B75B7277512}"/>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711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43009307-090A-470E-875E-E0DB35D3EC9D}"/>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23</a:t>
            </a:fld>
            <a:endParaRPr lang="en-US" b="1" dirty="0">
              <a:solidFill>
                <a:schemeClr val="tx2">
                  <a:lumMod val="10000"/>
                </a:schemeClr>
              </a:solidFill>
            </a:endParaRPr>
          </a:p>
        </p:txBody>
      </p:sp>
      <p:pic>
        <p:nvPicPr>
          <p:cNvPr id="4" name="Picture 3">
            <a:extLst>
              <a:ext uri="{FF2B5EF4-FFF2-40B4-BE49-F238E27FC236}">
                <a16:creationId xmlns:a16="http://schemas.microsoft.com/office/drawing/2014/main" id="{72DB3EED-4920-4359-A0D3-264C84716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320"/>
            <a:ext cx="12192000" cy="6101650"/>
          </a:xfrm>
          <a:prstGeom prst="rect">
            <a:avLst/>
          </a:prstGeom>
        </p:spPr>
      </p:pic>
      <p:sp>
        <p:nvSpPr>
          <p:cNvPr id="5" name="TextBox 4">
            <a:extLst>
              <a:ext uri="{FF2B5EF4-FFF2-40B4-BE49-F238E27FC236}">
                <a16:creationId xmlns:a16="http://schemas.microsoft.com/office/drawing/2014/main" id="{332F5031-C3DE-47BE-B121-D3C4FE7A9A66}"/>
              </a:ext>
            </a:extLst>
          </p:cNvPr>
          <p:cNvSpPr txBox="1"/>
          <p:nvPr/>
        </p:nvSpPr>
        <p:spPr>
          <a:xfrm>
            <a:off x="553916" y="571500"/>
            <a:ext cx="2162908" cy="830997"/>
          </a:xfrm>
          <a:prstGeom prst="rect">
            <a:avLst/>
          </a:prstGeom>
          <a:noFill/>
        </p:spPr>
        <p:txBody>
          <a:bodyPr wrap="square" rtlCol="0">
            <a:spAutoFit/>
          </a:bodyPr>
          <a:lstStyle/>
          <a:p>
            <a:r>
              <a:rPr lang="en-US" sz="2400" dirty="0">
                <a:solidFill>
                  <a:srgbClr val="F8F68E"/>
                </a:solidFill>
                <a:latin typeface="Arial" panose="020B0604020202020204" pitchFamily="34" charset="0"/>
                <a:cs typeface="Arial" panose="020B0604020202020204" pitchFamily="34" charset="0"/>
              </a:rPr>
              <a:t>Stack Buffer Overflow</a:t>
            </a:r>
          </a:p>
        </p:txBody>
      </p:sp>
      <p:sp>
        <p:nvSpPr>
          <p:cNvPr id="6" name="TextBox 5">
            <a:extLst>
              <a:ext uri="{FF2B5EF4-FFF2-40B4-BE49-F238E27FC236}">
                <a16:creationId xmlns:a16="http://schemas.microsoft.com/office/drawing/2014/main" id="{20D45633-B1B9-41E1-A556-FA07CCFD69A7}"/>
              </a:ext>
            </a:extLst>
          </p:cNvPr>
          <p:cNvSpPr txBox="1"/>
          <p:nvPr/>
        </p:nvSpPr>
        <p:spPr>
          <a:xfrm>
            <a:off x="967153" y="5785312"/>
            <a:ext cx="216290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Program start</a:t>
            </a:r>
          </a:p>
        </p:txBody>
      </p:sp>
      <p:sp>
        <p:nvSpPr>
          <p:cNvPr id="7" name="TextBox 6">
            <a:extLst>
              <a:ext uri="{FF2B5EF4-FFF2-40B4-BE49-F238E27FC236}">
                <a16:creationId xmlns:a16="http://schemas.microsoft.com/office/drawing/2014/main" id="{BF6F0024-6294-4FEF-B5A8-2B36D03CA235}"/>
              </a:ext>
            </a:extLst>
          </p:cNvPr>
          <p:cNvSpPr txBox="1"/>
          <p:nvPr/>
        </p:nvSpPr>
        <p:spPr>
          <a:xfrm>
            <a:off x="3921368" y="5785312"/>
            <a:ext cx="2074985"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func</a:t>
            </a:r>
            <a:r>
              <a:rPr lang="en-US" dirty="0">
                <a:latin typeface="Arial" panose="020B0604020202020204" pitchFamily="34" charset="0"/>
                <a:cs typeface="Arial" panose="020B0604020202020204" pitchFamily="34" charset="0"/>
              </a:rPr>
              <a:t> () call</a:t>
            </a:r>
          </a:p>
        </p:txBody>
      </p:sp>
      <p:sp>
        <p:nvSpPr>
          <p:cNvPr id="8" name="TextBox 7">
            <a:extLst>
              <a:ext uri="{FF2B5EF4-FFF2-40B4-BE49-F238E27FC236}">
                <a16:creationId xmlns:a16="http://schemas.microsoft.com/office/drawing/2014/main" id="{25B36A72-B786-477B-827D-75CCCBB88836}"/>
              </a:ext>
            </a:extLst>
          </p:cNvPr>
          <p:cNvSpPr txBox="1"/>
          <p:nvPr/>
        </p:nvSpPr>
        <p:spPr>
          <a:xfrm>
            <a:off x="6693876" y="5776519"/>
            <a:ext cx="24003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Legitimate data</a:t>
            </a:r>
            <a:r>
              <a:rPr lang="en-US" dirty="0"/>
              <a:t> </a:t>
            </a:r>
          </a:p>
        </p:txBody>
      </p:sp>
      <p:sp>
        <p:nvSpPr>
          <p:cNvPr id="9" name="TextBox 8">
            <a:extLst>
              <a:ext uri="{FF2B5EF4-FFF2-40B4-BE49-F238E27FC236}">
                <a16:creationId xmlns:a16="http://schemas.microsoft.com/office/drawing/2014/main" id="{8EF2D77A-CE89-4FEA-AB01-A07E30E0DF96}"/>
              </a:ext>
            </a:extLst>
          </p:cNvPr>
          <p:cNvSpPr txBox="1"/>
          <p:nvPr/>
        </p:nvSpPr>
        <p:spPr>
          <a:xfrm>
            <a:off x="9642230" y="5785312"/>
            <a:ext cx="2001716"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Buffer overflow</a:t>
            </a:r>
          </a:p>
        </p:txBody>
      </p:sp>
      <p:sp>
        <p:nvSpPr>
          <p:cNvPr id="10" name="TextBox 9">
            <a:extLst>
              <a:ext uri="{FF2B5EF4-FFF2-40B4-BE49-F238E27FC236}">
                <a16:creationId xmlns:a16="http://schemas.microsoft.com/office/drawing/2014/main" id="{5D4DE011-71C0-4FF0-A947-39BD32AB200B}"/>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7785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5AFA5D83-2397-455E-8A9D-D43E1CFC2639}"/>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24</a:t>
            </a:fld>
            <a:endParaRPr lang="en-US" b="1" dirty="0">
              <a:solidFill>
                <a:schemeClr val="tx2">
                  <a:lumMod val="10000"/>
                </a:schemeClr>
              </a:solidFill>
            </a:endParaRPr>
          </a:p>
        </p:txBody>
      </p:sp>
      <p:sp>
        <p:nvSpPr>
          <p:cNvPr id="2" name="TextBox 1">
            <a:extLst>
              <a:ext uri="{FF2B5EF4-FFF2-40B4-BE49-F238E27FC236}">
                <a16:creationId xmlns:a16="http://schemas.microsoft.com/office/drawing/2014/main" id="{34AF4170-3546-49DB-BA91-E1D5BC3A893D}"/>
              </a:ext>
            </a:extLst>
          </p:cNvPr>
          <p:cNvSpPr txBox="1"/>
          <p:nvPr/>
        </p:nvSpPr>
        <p:spPr>
          <a:xfrm>
            <a:off x="896816" y="487996"/>
            <a:ext cx="7895492" cy="1938992"/>
          </a:xfrm>
          <a:prstGeom prst="rect">
            <a:avLst/>
          </a:prstGeom>
          <a:noFill/>
        </p:spPr>
        <p:txBody>
          <a:bodyPr wrap="square" rtlCol="0">
            <a:spAutoFit/>
          </a:bodyPr>
          <a:lstStyle/>
          <a:p>
            <a:r>
              <a:rPr lang="en-US" sz="3000" dirty="0">
                <a:solidFill>
                  <a:srgbClr val="F8F68E"/>
                </a:solidFill>
                <a:latin typeface="Arial" panose="020B0604020202020204" pitchFamily="34" charset="0"/>
                <a:cs typeface="Arial" panose="020B0604020202020204" pitchFamily="34" charset="0"/>
              </a:rPr>
              <a:t>2.  Heap buffer overflow</a:t>
            </a:r>
          </a:p>
          <a:p>
            <a:endParaRPr lang="en-US" sz="3000" dirty="0">
              <a:solidFill>
                <a:srgbClr val="F8F68E"/>
              </a:solidFill>
              <a:latin typeface="Arial" panose="020B0604020202020204" pitchFamily="34" charset="0"/>
              <a:cs typeface="Arial" panose="020B0604020202020204" pitchFamily="34" charset="0"/>
            </a:endParaRPr>
          </a:p>
          <a:p>
            <a:pPr marL="514350" indent="-514350">
              <a:buFont typeface="+mj-lt"/>
              <a:buAutoNum type="arabicPeriod"/>
            </a:pPr>
            <a:endParaRPr lang="en-US" sz="3000" dirty="0">
              <a:solidFill>
                <a:srgbClr val="F8F68E"/>
              </a:solidFill>
              <a:latin typeface="Arial" panose="020B0604020202020204" pitchFamily="34" charset="0"/>
              <a:cs typeface="Arial" panose="020B0604020202020204" pitchFamily="34" charset="0"/>
            </a:endParaRPr>
          </a:p>
          <a:p>
            <a:pPr marL="514350" indent="-514350">
              <a:buFont typeface="+mj-lt"/>
              <a:buAutoNum type="arabicPeriod"/>
            </a:pPr>
            <a:endParaRPr lang="en-US" sz="3000" dirty="0">
              <a:solidFill>
                <a:srgbClr val="F8F68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548E2E4-B2EA-4CFF-91FC-10C61C0960F1}"/>
              </a:ext>
            </a:extLst>
          </p:cNvPr>
          <p:cNvSpPr txBox="1"/>
          <p:nvPr/>
        </p:nvSpPr>
        <p:spPr>
          <a:xfrm>
            <a:off x="1239715" y="1224097"/>
            <a:ext cx="7965831"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Calibri Light" panose="020F0302020204030204" pitchFamily="34" charset="0"/>
            </a:endParaRPr>
          </a:p>
          <a:p>
            <a:pPr marL="285750" indent="-285750">
              <a:buFont typeface="Arial" panose="020B0604020202020204" pitchFamily="34" charset="0"/>
              <a:buChar char="•"/>
            </a:pPr>
            <a:endParaRPr lang="en-US" dirty="0">
              <a:latin typeface="Calibri Light" panose="020F0302020204030204" pitchFamily="34" charset="0"/>
            </a:endParaRPr>
          </a:p>
        </p:txBody>
      </p:sp>
      <p:pic>
        <p:nvPicPr>
          <p:cNvPr id="6" name="Picture 5">
            <a:extLst>
              <a:ext uri="{FF2B5EF4-FFF2-40B4-BE49-F238E27FC236}">
                <a16:creationId xmlns:a16="http://schemas.microsoft.com/office/drawing/2014/main" id="{C320A653-7240-463C-B934-7E4D3BB71901}"/>
              </a:ext>
            </a:extLst>
          </p:cNvPr>
          <p:cNvPicPr>
            <a:picLocks noChangeAspect="1"/>
          </p:cNvPicPr>
          <p:nvPr/>
        </p:nvPicPr>
        <p:blipFill rotWithShape="1">
          <a:blip r:embed="rId2">
            <a:extLst>
              <a:ext uri="{28A0092B-C50C-407E-A947-70E740481C1C}">
                <a14:useLocalDpi xmlns:a14="http://schemas.microsoft.com/office/drawing/2010/main" val="0"/>
              </a:ext>
            </a:extLst>
          </a:blip>
          <a:srcRect t="2562" b="8636"/>
          <a:stretch/>
        </p:blipFill>
        <p:spPr>
          <a:xfrm>
            <a:off x="3139688" y="2185027"/>
            <a:ext cx="4958120" cy="2325716"/>
          </a:xfrm>
          <a:prstGeom prst="rect">
            <a:avLst/>
          </a:prstGeom>
        </p:spPr>
      </p:pic>
      <p:sp>
        <p:nvSpPr>
          <p:cNvPr id="7" name="TextBox 6">
            <a:extLst>
              <a:ext uri="{FF2B5EF4-FFF2-40B4-BE49-F238E27FC236}">
                <a16:creationId xmlns:a16="http://schemas.microsoft.com/office/drawing/2014/main" id="{04D9F974-16AF-4E90-86E5-523FCE9620B3}"/>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26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ED28B391-B27A-4DE6-A79B-F6978360F1CE}"/>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25</a:t>
            </a:fld>
            <a:endParaRPr lang="en-US" b="1" dirty="0">
              <a:solidFill>
                <a:schemeClr val="tx2">
                  <a:lumMod val="10000"/>
                </a:schemeClr>
              </a:solidFill>
            </a:endParaRPr>
          </a:p>
        </p:txBody>
      </p:sp>
      <p:pic>
        <p:nvPicPr>
          <p:cNvPr id="4" name="Picture 3">
            <a:extLst>
              <a:ext uri="{FF2B5EF4-FFF2-40B4-BE49-F238E27FC236}">
                <a16:creationId xmlns:a16="http://schemas.microsoft.com/office/drawing/2014/main" id="{E81392B6-2AE8-4509-AC70-1B15459A3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212" y="320507"/>
            <a:ext cx="9627576" cy="5729070"/>
          </a:xfrm>
          <a:prstGeom prst="rect">
            <a:avLst/>
          </a:prstGeom>
        </p:spPr>
      </p:pic>
      <p:sp>
        <p:nvSpPr>
          <p:cNvPr id="5" name="TextBox 4">
            <a:extLst>
              <a:ext uri="{FF2B5EF4-FFF2-40B4-BE49-F238E27FC236}">
                <a16:creationId xmlns:a16="http://schemas.microsoft.com/office/drawing/2014/main" id="{A032C074-5564-40A3-94CD-C1B97B84D079}"/>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082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6EE789A8-7962-4DF0-8F44-86A3DE267B05}"/>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26</a:t>
            </a:fld>
            <a:endParaRPr lang="en-US" b="1" dirty="0">
              <a:solidFill>
                <a:schemeClr val="tx2">
                  <a:lumMod val="10000"/>
                </a:schemeClr>
              </a:solidFill>
            </a:endParaRPr>
          </a:p>
        </p:txBody>
      </p:sp>
      <p:pic>
        <p:nvPicPr>
          <p:cNvPr id="10" name="Picture 9">
            <a:extLst>
              <a:ext uri="{FF2B5EF4-FFF2-40B4-BE49-F238E27FC236}">
                <a16:creationId xmlns:a16="http://schemas.microsoft.com/office/drawing/2014/main" id="{DD72FF2B-0FAD-4870-AB08-F8D7BC0C4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42" y="895351"/>
            <a:ext cx="5296581" cy="4619622"/>
          </a:xfrm>
          <a:prstGeom prst="rect">
            <a:avLst/>
          </a:prstGeom>
        </p:spPr>
      </p:pic>
      <p:pic>
        <p:nvPicPr>
          <p:cNvPr id="12" name="Picture 11">
            <a:extLst>
              <a:ext uri="{FF2B5EF4-FFF2-40B4-BE49-F238E27FC236}">
                <a16:creationId xmlns:a16="http://schemas.microsoft.com/office/drawing/2014/main" id="{9387744D-E6A7-4A22-8BCE-489725AF5A6D}"/>
              </a:ext>
            </a:extLst>
          </p:cNvPr>
          <p:cNvPicPr>
            <a:picLocks noChangeAspect="1"/>
          </p:cNvPicPr>
          <p:nvPr/>
        </p:nvPicPr>
        <p:blipFill rotWithShape="1">
          <a:blip r:embed="rId3">
            <a:extLst>
              <a:ext uri="{28A0092B-C50C-407E-A947-70E740481C1C}">
                <a14:useLocalDpi xmlns:a14="http://schemas.microsoft.com/office/drawing/2010/main" val="0"/>
              </a:ext>
            </a:extLst>
          </a:blip>
          <a:srcRect l="359" t="690" r="-359" b="2264"/>
          <a:stretch/>
        </p:blipFill>
        <p:spPr>
          <a:xfrm>
            <a:off x="6180948" y="895351"/>
            <a:ext cx="5296581" cy="4619622"/>
          </a:xfrm>
          <a:prstGeom prst="rect">
            <a:avLst/>
          </a:prstGeom>
        </p:spPr>
      </p:pic>
      <p:sp>
        <p:nvSpPr>
          <p:cNvPr id="5" name="TextBox 4">
            <a:extLst>
              <a:ext uri="{FF2B5EF4-FFF2-40B4-BE49-F238E27FC236}">
                <a16:creationId xmlns:a16="http://schemas.microsoft.com/office/drawing/2014/main" id="{C314A1AD-94C9-4710-8B9F-40FA17BFA36D}"/>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587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1DD4C8DA-3610-4CC3-A5C5-ED0AE4721BBB}"/>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27</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E18FD259-5B3E-4425-BA61-5C3151655512}"/>
              </a:ext>
            </a:extLst>
          </p:cNvPr>
          <p:cNvSpPr txBox="1"/>
          <p:nvPr/>
        </p:nvSpPr>
        <p:spPr>
          <a:xfrm>
            <a:off x="827941" y="1420759"/>
            <a:ext cx="10744934" cy="5786199"/>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Stack memory usually keeps empty until the program gets inputs. after the stack receives inputs, the program writes a return memory address and puts the inputs on it. </a:t>
            </a:r>
          </a:p>
          <a:p>
            <a:pPr marL="342900" indent="-34290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When the stack operations end, the program sends the inputs to another memory address . A program develops by its author he set some space for the stack. </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There is a chance to occur a stack overflow when inputs and the input stack mismatch or consist memory more than the program allocated memory.</a:t>
            </a:r>
          </a:p>
          <a:p>
            <a:pPr marL="342900" indent="-34290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The security of the program is can be attacked by the mismatch inputs . When a stack overflow attack performs by an attacker and he set the return address point to malicious code. because that the program will be crashed.</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The program tries to go to the return address and fix it but the attacker already changed the address.</a:t>
            </a:r>
          </a:p>
          <a:p>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59F65083-2C34-43B0-9531-415D8A3F5F64}"/>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Buffer Overflow Works</a:t>
            </a:r>
          </a:p>
        </p:txBody>
      </p:sp>
      <p:sp>
        <p:nvSpPr>
          <p:cNvPr id="5" name="TextBox 4">
            <a:extLst>
              <a:ext uri="{FF2B5EF4-FFF2-40B4-BE49-F238E27FC236}">
                <a16:creationId xmlns:a16="http://schemas.microsoft.com/office/drawing/2014/main" id="{CFC8692D-9B78-4DB9-935E-AB77CD7E0931}"/>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325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00C9D-67F0-4114-8143-0BE56CE01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175" y="3958699"/>
            <a:ext cx="3574644" cy="2010737"/>
          </a:xfrm>
          <a:prstGeom prst="rect">
            <a:avLst/>
          </a:prstGeom>
        </p:spPr>
      </p:pic>
      <p:sp>
        <p:nvSpPr>
          <p:cNvPr id="8" name="Slide Number Placeholder 10">
            <a:extLst>
              <a:ext uri="{FF2B5EF4-FFF2-40B4-BE49-F238E27FC236}">
                <a16:creationId xmlns:a16="http://schemas.microsoft.com/office/drawing/2014/main" id="{811C338A-205D-427E-8403-AD809E3B097B}"/>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28</a:t>
            </a:fld>
            <a:endParaRPr lang="en-US" b="1" dirty="0">
              <a:solidFill>
                <a:schemeClr val="tx2">
                  <a:lumMod val="10000"/>
                </a:schemeClr>
              </a:solidFill>
            </a:endParaRPr>
          </a:p>
        </p:txBody>
      </p:sp>
      <p:sp>
        <p:nvSpPr>
          <p:cNvPr id="2" name="TextBox 1">
            <a:extLst>
              <a:ext uri="{FF2B5EF4-FFF2-40B4-BE49-F238E27FC236}">
                <a16:creationId xmlns:a16="http://schemas.microsoft.com/office/drawing/2014/main" id="{BC936D74-0DE8-4E54-B4BE-32438A0606A0}"/>
              </a:ext>
            </a:extLst>
          </p:cNvPr>
          <p:cNvSpPr txBox="1"/>
          <p:nvPr/>
        </p:nvSpPr>
        <p:spPr>
          <a:xfrm>
            <a:off x="821745" y="465992"/>
            <a:ext cx="9733085" cy="3048014"/>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dirty="0">
                <a:effectLst/>
                <a:latin typeface="Tahoma" panose="020B0604030504040204" pitchFamily="34" charset="0"/>
                <a:ea typeface="Tahoma" panose="020B0604030504040204" pitchFamily="34" charset="0"/>
                <a:cs typeface="Tahoma" panose="020B0604030504040204" pitchFamily="34" charset="0"/>
              </a:rPr>
              <a:t>When the correct address is required, the NOP instructions begin to execute on both sides. the new address set by the attacker is inside the padding then the malicious codes will be executed.</a:t>
            </a:r>
          </a:p>
          <a:p>
            <a:pPr marL="285750" marR="0" indent="-285750">
              <a:lnSpc>
                <a:spcPct val="107000"/>
              </a:lnSpc>
              <a:spcBef>
                <a:spcPts val="0"/>
              </a:spcBef>
              <a:spcAft>
                <a:spcPts val="800"/>
              </a:spcAft>
              <a:buFont typeface="Arial" panose="020B0604020202020204" pitchFamily="34" charset="0"/>
              <a:buChar char="•"/>
            </a:pPr>
            <a:r>
              <a:rPr lang="en-US" dirty="0">
                <a:effectLst/>
                <a:latin typeface="Tahoma" panose="020B0604030504040204" pitchFamily="34" charset="0"/>
                <a:ea typeface="Tahoma" panose="020B0604030504040204" pitchFamily="34" charset="0"/>
                <a:cs typeface="Tahoma" panose="020B0604030504040204" pitchFamily="34" charset="0"/>
              </a:rPr>
              <a:t>To do this attacker needs high-level permissions to implement the attack. so the program runs with permissions from the attacker’s account or kernel.</a:t>
            </a:r>
          </a:p>
          <a:p>
            <a:pPr marL="285750" marR="0" indent="-285750">
              <a:lnSpc>
                <a:spcPct val="107000"/>
              </a:lnSpc>
              <a:spcBef>
                <a:spcPts val="0"/>
              </a:spcBef>
              <a:spcAft>
                <a:spcPts val="800"/>
              </a:spcAft>
              <a:buFont typeface="Arial" panose="020B0604020202020204" pitchFamily="34" charset="0"/>
              <a:buChar char="•"/>
            </a:pPr>
            <a:r>
              <a:rPr lang="en-US" dirty="0">
                <a:effectLst/>
                <a:latin typeface="Tahoma" panose="020B0604030504040204" pitchFamily="34" charset="0"/>
                <a:ea typeface="Tahoma" panose="020B0604030504040204" pitchFamily="34" charset="0"/>
                <a:cs typeface="Tahoma" panose="020B0604030504040204" pitchFamily="34" charset="0"/>
              </a:rPr>
              <a:t>The commands found at the modified return address set by the attacker runs by the stack overflow, the program thinks it is still running. now the command prompt has enough permissions it means the attacker achieved control of the OS.</a:t>
            </a:r>
          </a:p>
          <a:p>
            <a:endParaRPr lang="en-US" dirty="0"/>
          </a:p>
        </p:txBody>
      </p:sp>
      <p:sp>
        <p:nvSpPr>
          <p:cNvPr id="5" name="TextBox 4">
            <a:extLst>
              <a:ext uri="{FF2B5EF4-FFF2-40B4-BE49-F238E27FC236}">
                <a16:creationId xmlns:a16="http://schemas.microsoft.com/office/drawing/2014/main" id="{9CA79985-31C2-43C3-AC82-FFF32765F525}"/>
              </a:ext>
            </a:extLst>
          </p:cNvPr>
          <p:cNvSpPr txBox="1"/>
          <p:nvPr/>
        </p:nvSpPr>
        <p:spPr>
          <a:xfrm>
            <a:off x="147272" y="6107207"/>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GUNATHILAKA S.B.M.B.S.A.</a:t>
            </a:r>
            <a:r>
              <a:rPr lang="en-US" sz="1600" kern="1200" dirty="0">
                <a:solidFill>
                  <a:schemeClr val="bg2"/>
                </a:solidFill>
                <a:ea typeface="Tahoma" panose="020B0604030504040204" pitchFamily="34" charset="0"/>
                <a:cs typeface="Tahoma" panose="020B0604030504040204" pitchFamily="34" charset="0"/>
              </a:rPr>
              <a:t>    –    IT20028046 </a:t>
            </a: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9007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188A6389-15E3-4E9F-A519-F10F32C0685C}"/>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29</a:t>
            </a:fld>
            <a:endParaRPr lang="en-US" b="1" dirty="0">
              <a:solidFill>
                <a:schemeClr val="tx2">
                  <a:lumMod val="10000"/>
                </a:schemeClr>
              </a:solidFill>
            </a:endParaRPr>
          </a:p>
        </p:txBody>
      </p:sp>
      <p:sp>
        <p:nvSpPr>
          <p:cNvPr id="2" name="TextBox 1">
            <a:extLst>
              <a:ext uri="{FF2B5EF4-FFF2-40B4-BE49-F238E27FC236}">
                <a16:creationId xmlns:a16="http://schemas.microsoft.com/office/drawing/2014/main" id="{3268F0BF-1D37-4735-9567-9732975A960C}"/>
              </a:ext>
            </a:extLst>
          </p:cNvPr>
          <p:cNvSpPr txBox="1"/>
          <p:nvPr/>
        </p:nvSpPr>
        <p:spPr>
          <a:xfrm>
            <a:off x="680720" y="497840"/>
            <a:ext cx="8087360"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Buffer Overflow Prevention &amp; Mitigation</a:t>
            </a:r>
          </a:p>
        </p:txBody>
      </p:sp>
      <p:sp>
        <p:nvSpPr>
          <p:cNvPr id="4" name="TextBox 3">
            <a:extLst>
              <a:ext uri="{FF2B5EF4-FFF2-40B4-BE49-F238E27FC236}">
                <a16:creationId xmlns:a16="http://schemas.microsoft.com/office/drawing/2014/main" id="{CD91F773-A1BF-410A-9766-90358F317AEB}"/>
              </a:ext>
            </a:extLst>
          </p:cNvPr>
          <p:cNvSpPr txBox="1"/>
          <p:nvPr/>
        </p:nvSpPr>
        <p:spPr>
          <a:xfrm>
            <a:off x="960755" y="1318820"/>
            <a:ext cx="10270490" cy="1877437"/>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FFFF"/>
                </a:solidFill>
                <a:latin typeface="Tahoma" panose="020B0604030504040204" pitchFamily="34" charset="0"/>
                <a:ea typeface="Tahoma" panose="020B0604030504040204" pitchFamily="34" charset="0"/>
                <a:cs typeface="Tahoma" panose="020B0604030504040204" pitchFamily="34" charset="0"/>
              </a:rPr>
              <a:t>As a security solution in modern operating systems has runtime protections to help mitigate buffer overflow attacks.</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T</a:t>
            </a:r>
            <a:r>
              <a:rPr lang="en-US" sz="2000" dirty="0">
                <a:effectLst/>
                <a:latin typeface="Tahoma" panose="020B0604030504040204" pitchFamily="34" charset="0"/>
                <a:ea typeface="Tahoma" panose="020B0604030504040204" pitchFamily="34" charset="0"/>
                <a:cs typeface="Tahoma" panose="020B0604030504040204" pitchFamily="34" charset="0"/>
              </a:rPr>
              <a:t>here are some other techniques we can use to mitigate this kind of attack.</a:t>
            </a:r>
          </a:p>
          <a:p>
            <a:pPr marL="285750" indent="-285750">
              <a:buFont typeface="Arial" panose="020B0604020202020204" pitchFamily="34" charset="0"/>
              <a:buChar char="•"/>
            </a:pPr>
            <a:endParaRPr lang="en-US" dirty="0">
              <a:latin typeface="Calibri Light" panose="020F0302020204030204" pitchFamily="34" charset="0"/>
            </a:endParaRP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032E2030-D093-41B9-99AB-455AC95524CA}"/>
              </a:ext>
            </a:extLst>
          </p:cNvPr>
          <p:cNvSpPr txBox="1"/>
          <p:nvPr/>
        </p:nvSpPr>
        <p:spPr>
          <a:xfrm>
            <a:off x="1581150" y="2735401"/>
            <a:ext cx="10157460" cy="3416320"/>
          </a:xfrm>
          <a:prstGeom prst="rect">
            <a:avLst/>
          </a:prstGeom>
          <a:noFill/>
        </p:spPr>
        <p:txBody>
          <a:bodyPr wrap="square" rtlCol="0">
            <a:spAutoFit/>
          </a:bodyPr>
          <a:lstStyle/>
          <a:p>
            <a:pPr marL="342900" marR="0" lvl="0" indent="-342900">
              <a:lnSpc>
                <a:spcPct val="150000"/>
              </a:lnSpc>
              <a:spcBef>
                <a:spcPts val="0"/>
              </a:spcBef>
              <a:spcAft>
                <a:spcPts val="0"/>
              </a:spcAft>
              <a:buFont typeface="Wingdings" panose="05000000000000000000" pitchFamily="2" charset="2"/>
              <a:buChar char="Ø"/>
            </a:pPr>
            <a:r>
              <a:rPr lang="en-US" dirty="0">
                <a:solidFill>
                  <a:srgbClr val="F8F68E"/>
                </a:solidFill>
                <a:effectLst/>
                <a:ea typeface="Times New Roman" panose="02020603050405020304" pitchFamily="18" charset="0"/>
                <a:cs typeface="Times New Roman" panose="02020603050405020304" pitchFamily="18" charset="0"/>
              </a:rPr>
              <a:t>Address space randomization </a:t>
            </a:r>
            <a:endParaRPr lang="en-US"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dirty="0">
                <a:solidFill>
                  <a:srgbClr val="F8F68E"/>
                </a:solidFill>
                <a:effectLst/>
                <a:ea typeface="Times New Roman" panose="02020603050405020304" pitchFamily="18" charset="0"/>
                <a:cs typeface="Times New Roman" panose="02020603050405020304" pitchFamily="18" charset="0"/>
              </a:rPr>
              <a:t>Data execution prevention</a:t>
            </a:r>
            <a:endParaRPr lang="en-US"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dirty="0">
                <a:solidFill>
                  <a:srgbClr val="F8F68E"/>
                </a:solidFill>
                <a:effectLst/>
                <a:ea typeface="Times New Roman" panose="02020603050405020304" pitchFamily="18" charset="0"/>
                <a:cs typeface="Times New Roman" panose="02020603050405020304" pitchFamily="18" charset="0"/>
              </a:rPr>
              <a:t>Make sure to up to date with vendor-issued patches and updates </a:t>
            </a:r>
          </a:p>
          <a:p>
            <a:pPr marL="800100" lvl="1" indent="-342900">
              <a:lnSpc>
                <a:spcPct val="150000"/>
              </a:lnSpc>
              <a:buFont typeface="Arial" pitchFamily="34" charset="0"/>
              <a:buChar char="•"/>
            </a:pPr>
            <a:r>
              <a:rPr lang="en-US" dirty="0">
                <a:solidFill>
                  <a:srgbClr val="F8F68E"/>
                </a:solidFill>
                <a:ea typeface="Calibri" panose="020F0502020204030204" pitchFamily="34" charset="0"/>
                <a:cs typeface="Times New Roman" panose="02020603050405020304" pitchFamily="18" charset="0"/>
              </a:rPr>
              <a:t>Writing secure code</a:t>
            </a:r>
            <a:endParaRPr lang="en-US" dirty="0">
              <a:solidFill>
                <a:srgbClr val="F8F68E"/>
              </a:solidFill>
              <a:effectLs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dirty="0">
                <a:solidFill>
                  <a:srgbClr val="F8F68E"/>
                </a:solidFill>
                <a:ea typeface="Calibri" panose="020F0502020204030204" pitchFamily="34" charset="0"/>
                <a:cs typeface="Times New Roman" panose="02020603050405020304" pitchFamily="18" charset="0"/>
              </a:rPr>
              <a:t>M</a:t>
            </a:r>
            <a:r>
              <a:rPr lang="en-US" dirty="0">
                <a:solidFill>
                  <a:srgbClr val="F8F68E"/>
                </a:solidFill>
                <a:effectLst/>
                <a:ea typeface="Calibri" panose="020F0502020204030204" pitchFamily="34" charset="0"/>
                <a:cs typeface="Times New Roman" panose="02020603050405020304" pitchFamily="18" charset="0"/>
              </a:rPr>
              <a:t>arking areas of memory as either executable or nonexecutable with Data Execution Prevention</a:t>
            </a:r>
          </a:p>
          <a:p>
            <a:pPr marL="342900" marR="0" lvl="0" indent="-342900">
              <a:lnSpc>
                <a:spcPct val="150000"/>
              </a:lnSpc>
              <a:spcBef>
                <a:spcPts val="0"/>
              </a:spcBef>
              <a:spcAft>
                <a:spcPts val="0"/>
              </a:spcAft>
              <a:buFont typeface="Wingdings" panose="05000000000000000000" pitchFamily="2" charset="2"/>
              <a:buChar char="Ø"/>
            </a:pPr>
            <a:r>
              <a:rPr lang="en-US" dirty="0">
                <a:solidFill>
                  <a:srgbClr val="F8F68E"/>
                </a:solidFill>
                <a:ea typeface="Calibri" panose="020F0502020204030204" pitchFamily="34" charset="0"/>
                <a:cs typeface="Times New Roman" panose="02020603050405020304" pitchFamily="18" charset="0"/>
              </a:rPr>
              <a:t>M</a:t>
            </a:r>
            <a:r>
              <a:rPr lang="en-US" dirty="0">
                <a:solidFill>
                  <a:srgbClr val="F8F68E"/>
                </a:solidFill>
                <a:effectLst/>
                <a:ea typeface="Calibri" panose="020F0502020204030204" pitchFamily="34" charset="0"/>
                <a:cs typeface="Times New Roman" panose="02020603050405020304" pitchFamily="18" charset="0"/>
              </a:rPr>
              <a:t>anually testing for buffer overflows</a:t>
            </a:r>
          </a:p>
          <a:p>
            <a:pPr marL="342900" marR="0" lvl="0" indent="-342900">
              <a:lnSpc>
                <a:spcPct val="150000"/>
              </a:lnSpc>
              <a:spcBef>
                <a:spcPts val="0"/>
              </a:spcBef>
              <a:spcAft>
                <a:spcPts val="0"/>
              </a:spcAft>
              <a:buFont typeface="Wingdings" panose="05000000000000000000" pitchFamily="2" charset="2"/>
              <a:buChar char="Ø"/>
            </a:pPr>
            <a:r>
              <a:rPr lang="en-US" dirty="0">
                <a:solidFill>
                  <a:srgbClr val="F8F68E"/>
                </a:solidFill>
                <a:ea typeface="Calibri" panose="020F0502020204030204" pitchFamily="34" charset="0"/>
                <a:cs typeface="Times New Roman" panose="02020603050405020304" pitchFamily="18" charset="0"/>
              </a:rPr>
              <a:t>W</a:t>
            </a:r>
            <a:r>
              <a:rPr lang="en-US" dirty="0">
                <a:solidFill>
                  <a:srgbClr val="F8F68E"/>
                </a:solidFill>
                <a:effectLst/>
                <a:ea typeface="Calibri" panose="020F0502020204030204" pitchFamily="34" charset="0"/>
                <a:cs typeface="Times New Roman" panose="02020603050405020304" pitchFamily="18" charset="0"/>
              </a:rPr>
              <a:t>hen possible, always use programming language that doesn’t allow buffer overflow attacks</a:t>
            </a:r>
          </a:p>
          <a:p>
            <a:pPr marR="0" lvl="0">
              <a:lnSpc>
                <a:spcPct val="150000"/>
              </a:lnSpc>
              <a:spcBef>
                <a:spcPts val="0"/>
              </a:spcBef>
              <a:spcAft>
                <a:spcPts val="0"/>
              </a:spcAft>
            </a:pPr>
            <a:r>
              <a:rPr lang="en-US" dirty="0">
                <a:solidFill>
                  <a:srgbClr val="F8F68E"/>
                </a:solidFill>
                <a:ea typeface="Calibri" panose="020F0502020204030204" pitchFamily="34" charset="0"/>
                <a:cs typeface="Times New Roman" panose="02020603050405020304" pitchFamily="18" charset="0"/>
              </a:rPr>
              <a:t>      </a:t>
            </a:r>
            <a:r>
              <a:rPr lang="en-US" dirty="0">
                <a:solidFill>
                  <a:srgbClr val="F8F68E"/>
                </a:solidFill>
                <a:effectLst/>
                <a:ea typeface="Calibri" panose="020F0502020204030204" pitchFamily="34" charset="0"/>
                <a:cs typeface="Times New Roman" panose="02020603050405020304" pitchFamily="18" charset="0"/>
              </a:rPr>
              <a:t>ex- java, python, .NET</a:t>
            </a:r>
          </a:p>
        </p:txBody>
      </p:sp>
      <p:sp>
        <p:nvSpPr>
          <p:cNvPr id="6" name="TextBox 5">
            <a:extLst>
              <a:ext uri="{FF2B5EF4-FFF2-40B4-BE49-F238E27FC236}">
                <a16:creationId xmlns:a16="http://schemas.microsoft.com/office/drawing/2014/main" id="{C9103A2D-2DAA-42A0-A834-6E6C47D3771C}"/>
              </a:ext>
            </a:extLst>
          </p:cNvPr>
          <p:cNvSpPr txBox="1"/>
          <p:nvPr/>
        </p:nvSpPr>
        <p:spPr>
          <a:xfrm>
            <a:off x="147272" y="6107207"/>
            <a:ext cx="3457574" cy="1439112"/>
          </a:xfrm>
          <a:prstGeom prst="rect">
            <a:avLst/>
          </a:prstGeom>
          <a:noFill/>
        </p:spPr>
        <p:txBody>
          <a:bodyPr wrap="square">
            <a:spAutoFit/>
          </a:bodyPr>
          <a:lstStyle/>
          <a:p>
            <a:pPr>
              <a:lnSpc>
                <a:spcPct val="300000"/>
              </a:lnSpc>
            </a:pPr>
            <a:r>
              <a:rPr lang="en-US" sz="1600" dirty="0">
                <a:solidFill>
                  <a:schemeClr val="bg2"/>
                </a:solidFill>
                <a:ea typeface="Tahoma" panose="020B0604030504040204" pitchFamily="34" charset="0"/>
                <a:cs typeface="Tahoma" panose="020B0604030504040204" pitchFamily="34" charset="0"/>
              </a:rPr>
              <a:t>DASUNDI P.D.S.</a:t>
            </a:r>
            <a:r>
              <a:rPr lang="en-US" sz="1600" kern="1200" dirty="0">
                <a:solidFill>
                  <a:schemeClr val="bg2"/>
                </a:solidFill>
                <a:ea typeface="Tahoma" panose="020B0604030504040204" pitchFamily="34" charset="0"/>
                <a:cs typeface="Tahoma" panose="020B0604030504040204" pitchFamily="34" charset="0"/>
              </a:rPr>
              <a:t>   –    IT20129330</a:t>
            </a:r>
            <a:endParaRPr lang="en-US" sz="1600" dirty="0">
              <a:solidFill>
                <a:schemeClr val="bg2"/>
              </a:solidFill>
              <a:effectLst/>
              <a:ea typeface="Tahoma" panose="020B0604030504040204" pitchFamily="34" charset="0"/>
              <a:cs typeface="Tahoma" panose="020B0604030504040204" pitchFamily="34" charset="0"/>
            </a:endParaRPr>
          </a:p>
          <a:p>
            <a:pPr marR="0">
              <a:lnSpc>
                <a:spcPct val="300000"/>
              </a:lnSpc>
              <a:spcBef>
                <a:spcPts val="0"/>
              </a:spcBef>
              <a:spcAft>
                <a:spcPts val="0"/>
              </a:spcAft>
            </a:pPr>
            <a:endParaRPr lang="en-US" sz="1600"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60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5B512613-503C-44A3-89D7-E69B04CFFC63}"/>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3</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7919D6FE-F755-4719-9ABE-8DBAE81848C3}"/>
              </a:ext>
            </a:extLst>
          </p:cNvPr>
          <p:cNvSpPr txBox="1"/>
          <p:nvPr/>
        </p:nvSpPr>
        <p:spPr>
          <a:xfrm>
            <a:off x="1468315" y="2731353"/>
            <a:ext cx="9179169" cy="830997"/>
          </a:xfrm>
          <a:prstGeom prst="rect">
            <a:avLst/>
          </a:prstGeom>
          <a:noFill/>
        </p:spPr>
        <p:txBody>
          <a:bodyPr wrap="square" rtlCol="0">
            <a:spAutoFit/>
          </a:bodyPr>
          <a:lstStyle/>
          <a:p>
            <a:pPr algn="ctr"/>
            <a:r>
              <a:rPr lang="en-US" sz="4800" dirty="0">
                <a:solidFill>
                  <a:srgbClr val="F8F68E"/>
                </a:solidFill>
                <a:latin typeface="Arial" panose="020B0604020202020204" pitchFamily="34" charset="0"/>
                <a:cs typeface="Arial" panose="020B0604020202020204" pitchFamily="34" charset="0"/>
              </a:rPr>
              <a:t>Vulnerability(Computing) </a:t>
            </a:r>
          </a:p>
        </p:txBody>
      </p:sp>
    </p:spTree>
    <p:extLst>
      <p:ext uri="{BB962C8B-B14F-4D97-AF65-F5344CB8AC3E}">
        <p14:creationId xmlns:p14="http://schemas.microsoft.com/office/powerpoint/2010/main" val="24407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6EE789A8-7962-4DF0-8F44-86A3DE267B05}"/>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30</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12390B51-E681-44AA-A9DE-A9B67EA8A3D6}"/>
              </a:ext>
            </a:extLst>
          </p:cNvPr>
          <p:cNvSpPr txBox="1"/>
          <p:nvPr/>
        </p:nvSpPr>
        <p:spPr>
          <a:xfrm>
            <a:off x="64069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Buffer Overflow </a:t>
            </a:r>
            <a:r>
              <a:rPr lang="en-US" sz="3000" dirty="0">
                <a:solidFill>
                  <a:srgbClr val="F8F68E"/>
                </a:solidFill>
                <a:latin typeface="Arial" panose="020B0604020202020204" pitchFamily="34" charset="0"/>
                <a:ea typeface="Tahoma" panose="020B0604030504040204" pitchFamily="34" charset="0"/>
                <a:cs typeface="Arial" panose="020B0604020202020204" pitchFamily="34" charset="0"/>
              </a:rPr>
              <a:t>Countermeasure</a:t>
            </a:r>
            <a:r>
              <a:rPr lang="en-US" sz="3000" dirty="0">
                <a:solidFill>
                  <a:srgbClr val="F8F68E"/>
                </a:solidFill>
                <a:latin typeface="Arial" panose="020B0604020202020204" pitchFamily="34" charset="0"/>
                <a:cs typeface="Arial" panose="020B0604020202020204" pitchFamily="34" charset="0"/>
              </a:rPr>
              <a:t>s </a:t>
            </a:r>
          </a:p>
        </p:txBody>
      </p:sp>
      <p:sp>
        <p:nvSpPr>
          <p:cNvPr id="5" name="TextBox 4">
            <a:extLst>
              <a:ext uri="{FF2B5EF4-FFF2-40B4-BE49-F238E27FC236}">
                <a16:creationId xmlns:a16="http://schemas.microsoft.com/office/drawing/2014/main" id="{76BBAF0F-AC0C-4C5A-B9A4-07C8F045248C}"/>
              </a:ext>
            </a:extLst>
          </p:cNvPr>
          <p:cNvSpPr txBox="1"/>
          <p:nvPr/>
        </p:nvSpPr>
        <p:spPr>
          <a:xfrm>
            <a:off x="640691" y="1257985"/>
            <a:ext cx="10646434" cy="70788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Commonly countermeasures are classified into the following methods we can use those to prevent buffer overflow attacks :</a:t>
            </a:r>
            <a:endParaRPr lang="en-US" dirty="0"/>
          </a:p>
        </p:txBody>
      </p:sp>
      <p:sp>
        <p:nvSpPr>
          <p:cNvPr id="7" name="TextBox 6">
            <a:extLst>
              <a:ext uri="{FF2B5EF4-FFF2-40B4-BE49-F238E27FC236}">
                <a16:creationId xmlns:a16="http://schemas.microsoft.com/office/drawing/2014/main" id="{794EA96A-1D2C-4E5D-B237-D021B30F151F}"/>
              </a:ext>
            </a:extLst>
          </p:cNvPr>
          <p:cNvSpPr txBox="1"/>
          <p:nvPr/>
        </p:nvSpPr>
        <p:spPr>
          <a:xfrm>
            <a:off x="1381125" y="2175418"/>
            <a:ext cx="6096000" cy="375552"/>
          </a:xfrm>
          <a:prstGeom prst="rect">
            <a:avLst/>
          </a:prstGeom>
          <a:noFill/>
        </p:spPr>
        <p:txBody>
          <a:bodyPr wrap="square">
            <a:spAutoFit/>
          </a:bodyPr>
          <a:lstStyle/>
          <a:p>
            <a:pPr marL="285750" marR="0" lvl="0" indent="-285750">
              <a:lnSpc>
                <a:spcPct val="107000"/>
              </a:lnSpc>
              <a:spcBef>
                <a:spcPts val="0"/>
              </a:spcBef>
              <a:spcAft>
                <a:spcPts val="800"/>
              </a:spcAft>
              <a:buFont typeface="Wingdings" panose="05000000000000000000" pitchFamily="2" charset="2"/>
              <a:buChar char="Ø"/>
            </a:pPr>
            <a:r>
              <a:rPr lang="en-US" sz="1800" dirty="0">
                <a:solidFill>
                  <a:srgbClr val="F8F68E"/>
                </a:solidFill>
                <a:effectLst/>
                <a:latin typeface="Calibri" panose="020F0502020204030204" pitchFamily="34" charset="0"/>
                <a:ea typeface="Calibri" panose="020F0502020204030204" pitchFamily="34" charset="0"/>
                <a:cs typeface="Calibri" panose="020F0502020204030204" pitchFamily="34" charset="0"/>
              </a:rPr>
              <a:t>Disable </a:t>
            </a:r>
            <a:r>
              <a:rPr lang="en-US" sz="1800" dirty="0">
                <a:solidFill>
                  <a:srgbClr val="F8F68E"/>
                </a:solidFill>
                <a:effectLst/>
                <a:ea typeface="Calibri" panose="020F0502020204030204" pitchFamily="34" charset="0"/>
                <a:cs typeface="Calibri" panose="020F0502020204030204" pitchFamily="34" charset="0"/>
              </a:rPr>
              <a:t>unnecessary</a:t>
            </a:r>
            <a:r>
              <a:rPr lang="en-US" sz="1800" dirty="0">
                <a:solidFill>
                  <a:srgbClr val="F8F68E"/>
                </a:solidFill>
                <a:effectLst/>
                <a:latin typeface="Calibri" panose="020F0502020204030204" pitchFamily="34" charset="0"/>
                <a:ea typeface="Calibri" panose="020F0502020204030204" pitchFamily="34" charset="0"/>
                <a:cs typeface="Calibri" panose="020F0502020204030204" pitchFamily="34" charset="0"/>
              </a:rPr>
              <a:t> services in the system.</a:t>
            </a:r>
            <a:endParaRPr lang="en-US" sz="1600" dirty="0">
              <a:solidFill>
                <a:srgbClr val="F8F68E"/>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2413DC3-3921-4FC7-B2D2-1EBC3B54DC28}"/>
              </a:ext>
            </a:extLst>
          </p:cNvPr>
          <p:cNvSpPr txBox="1"/>
          <p:nvPr/>
        </p:nvSpPr>
        <p:spPr>
          <a:xfrm>
            <a:off x="1381125" y="2575851"/>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8F68E"/>
                </a:solidFill>
              </a:rPr>
              <a:t>Checking the source code for vulnerability function.</a:t>
            </a:r>
          </a:p>
        </p:txBody>
      </p:sp>
      <p:sp>
        <p:nvSpPr>
          <p:cNvPr id="13" name="TextBox 12">
            <a:extLst>
              <a:ext uri="{FF2B5EF4-FFF2-40B4-BE49-F238E27FC236}">
                <a16:creationId xmlns:a16="http://schemas.microsoft.com/office/drawing/2014/main" id="{612266AF-9300-454B-A3AE-4EB95967983F}"/>
              </a:ext>
            </a:extLst>
          </p:cNvPr>
          <p:cNvSpPr txBox="1"/>
          <p:nvPr/>
        </p:nvSpPr>
        <p:spPr>
          <a:xfrm>
            <a:off x="1381125" y="2934141"/>
            <a:ext cx="10229850" cy="968278"/>
          </a:xfrm>
          <a:prstGeom prst="rect">
            <a:avLst/>
          </a:prstGeom>
          <a:noFill/>
        </p:spPr>
        <p:txBody>
          <a:bodyPr wrap="square">
            <a:spAutoFit/>
          </a:bodyPr>
          <a:lstStyle/>
          <a:p>
            <a:pPr marL="285750" marR="0" lvl="0" indent="-285750">
              <a:lnSpc>
                <a:spcPct val="107000"/>
              </a:lnSpc>
              <a:spcBef>
                <a:spcPts val="0"/>
              </a:spcBef>
              <a:spcAft>
                <a:spcPts val="800"/>
              </a:spcAft>
              <a:buFont typeface="Wingdings" panose="05000000000000000000" pitchFamily="2" charset="2"/>
              <a:buChar char="Ø"/>
            </a:pPr>
            <a:r>
              <a:rPr lang="en-US" sz="1800" dirty="0">
                <a:solidFill>
                  <a:srgbClr val="F8F68E"/>
                </a:solidFill>
                <a:effectLst/>
                <a:ea typeface="Calibri" panose="020F0502020204030204" pitchFamily="34" charset="0"/>
                <a:cs typeface="Calibri" panose="020F0502020204030204" pitchFamily="34" charset="0"/>
              </a:rPr>
              <a:t>Turn on other access control methods like TCP wrappers, that can authenticate who is going to log into the system with strong passwords. But don’t enable just access controls with an IP address or a hostname. That can easily be compromised.</a:t>
            </a:r>
            <a:endParaRPr lang="en-US" sz="1600" dirty="0">
              <a:solidFill>
                <a:srgbClr val="F8F68E"/>
              </a:solidFill>
              <a:effectLst/>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FA33C0A2-1909-4424-BABF-8168D999C6CD}"/>
              </a:ext>
            </a:extLst>
          </p:cNvPr>
          <p:cNvSpPr txBox="1"/>
          <p:nvPr/>
        </p:nvSpPr>
        <p:spPr>
          <a:xfrm>
            <a:off x="1381125" y="3917189"/>
            <a:ext cx="9305925" cy="375552"/>
          </a:xfrm>
          <a:prstGeom prst="rect">
            <a:avLst/>
          </a:prstGeom>
          <a:noFill/>
        </p:spPr>
        <p:txBody>
          <a:bodyPr wrap="square">
            <a:spAutoFit/>
          </a:bodyPr>
          <a:lstStyle/>
          <a:p>
            <a:pPr marL="285750" marR="0" lvl="0" indent="-285750">
              <a:lnSpc>
                <a:spcPct val="107000"/>
              </a:lnSpc>
              <a:spcBef>
                <a:spcPts val="0"/>
              </a:spcBef>
              <a:spcAft>
                <a:spcPts val="800"/>
              </a:spcAft>
              <a:buFont typeface="Wingdings" panose="05000000000000000000" pitchFamily="2" charset="2"/>
              <a:buChar char="Ø"/>
            </a:pPr>
            <a:r>
              <a:rPr lang="en-US" sz="1800" dirty="0">
                <a:solidFill>
                  <a:srgbClr val="F8F68E"/>
                </a:solidFill>
                <a:effectLst/>
                <a:ea typeface="Calibri" panose="020F0502020204030204" pitchFamily="34" charset="0"/>
                <a:cs typeface="Calibri" panose="020F0502020204030204" pitchFamily="34" charset="0"/>
              </a:rPr>
              <a:t>Always try to keep the system updated with the latest security patches released by the vendor. </a:t>
            </a:r>
            <a:endParaRPr lang="en-US" sz="1600" dirty="0">
              <a:solidFill>
                <a:srgbClr val="F8F68E"/>
              </a:solidFill>
              <a:effectLst/>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1087AA7-E27C-401C-902A-BACCE1E7F75E}"/>
              </a:ext>
            </a:extLst>
          </p:cNvPr>
          <p:cNvSpPr txBox="1"/>
          <p:nvPr/>
        </p:nvSpPr>
        <p:spPr>
          <a:xfrm>
            <a:off x="1381125" y="4307511"/>
            <a:ext cx="9572625" cy="375552"/>
          </a:xfrm>
          <a:prstGeom prst="rect">
            <a:avLst/>
          </a:prstGeom>
          <a:noFill/>
        </p:spPr>
        <p:txBody>
          <a:bodyPr wrap="square">
            <a:spAutoFit/>
          </a:bodyPr>
          <a:lstStyle/>
          <a:p>
            <a:pPr marL="285750" marR="0" lvl="0" indent="-285750">
              <a:lnSpc>
                <a:spcPct val="107000"/>
              </a:lnSpc>
              <a:spcBef>
                <a:spcPts val="0"/>
              </a:spcBef>
              <a:spcAft>
                <a:spcPts val="0"/>
              </a:spcAft>
              <a:buFont typeface="Wingdings" panose="05000000000000000000" pitchFamily="2" charset="2"/>
              <a:buChar char="Ø"/>
            </a:pPr>
            <a:r>
              <a:rPr lang="en-US" sz="1800" dirty="0">
                <a:solidFill>
                  <a:srgbClr val="F8F68E"/>
                </a:solidFill>
                <a:effectLst/>
                <a:ea typeface="Times New Roman" panose="02020603050405020304" pitchFamily="18" charset="0"/>
                <a:cs typeface="Calibri" panose="020F0502020204030204" pitchFamily="34" charset="0"/>
              </a:rPr>
              <a:t>Use more secure coding methods and secure functions when developing a program or database.</a:t>
            </a:r>
            <a:endParaRPr lang="en-US" sz="1600" dirty="0">
              <a:solidFill>
                <a:srgbClr val="F8F68E"/>
              </a:solidFill>
              <a:effectLst/>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E3AB817-7A54-44E1-9D5B-4F845223290F}"/>
              </a:ext>
            </a:extLst>
          </p:cNvPr>
          <p:cNvSpPr txBox="1"/>
          <p:nvPr/>
        </p:nvSpPr>
        <p:spPr>
          <a:xfrm>
            <a:off x="1381125" y="4708969"/>
            <a:ext cx="9458325" cy="375552"/>
          </a:xfrm>
          <a:prstGeom prst="rect">
            <a:avLst/>
          </a:prstGeom>
          <a:noFill/>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Ø"/>
            </a:pPr>
            <a:r>
              <a:rPr lang="en-US" sz="1800" dirty="0">
                <a:solidFill>
                  <a:srgbClr val="F8F68E"/>
                </a:solidFill>
                <a:effectLst/>
                <a:ea typeface="Times New Roman" panose="02020603050405020304" pitchFamily="18" charset="0"/>
                <a:cs typeface="Calibri" panose="020F0502020204030204" pitchFamily="34" charset="0"/>
              </a:rPr>
              <a:t>Set up dynamic runtime checks.it can restrict an attack coming from an attacker.</a:t>
            </a:r>
            <a:endParaRPr lang="en-US" sz="1600" dirty="0">
              <a:solidFill>
                <a:srgbClr val="F8F68E"/>
              </a:solidFill>
              <a:effectLst/>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A1536BC-A8AE-4E90-8520-F693E48D7972}"/>
              </a:ext>
            </a:extLst>
          </p:cNvPr>
          <p:cNvSpPr txBox="1"/>
          <p:nvPr/>
        </p:nvSpPr>
        <p:spPr>
          <a:xfrm>
            <a:off x="138479" y="6111370"/>
            <a:ext cx="6097464" cy="700448"/>
          </a:xfrm>
          <a:prstGeom prst="rect">
            <a:avLst/>
          </a:prstGeom>
          <a:noFill/>
        </p:spPr>
        <p:txBody>
          <a:bodyPr wrap="square">
            <a:spAutoFit/>
          </a:bodyPr>
          <a:lstStyle/>
          <a:p>
            <a:pPr marR="0">
              <a:lnSpc>
                <a:spcPct val="300000"/>
              </a:lnSpc>
              <a:spcBef>
                <a:spcPts val="0"/>
              </a:spcBef>
              <a:spcAft>
                <a:spcPts val="0"/>
              </a:spcAft>
            </a:pPr>
            <a:r>
              <a:rPr lang="en-US" sz="1600" kern="1200" dirty="0">
                <a:solidFill>
                  <a:schemeClr val="bg2"/>
                </a:solidFill>
                <a:ea typeface="Tahoma" panose="020B0604030504040204" pitchFamily="34" charset="0"/>
                <a:cs typeface="Tahoma" panose="020B0604030504040204" pitchFamily="34" charset="0"/>
              </a:rPr>
              <a:t>ARACHCHI T.A.D.L.P.T.   –    IT20122164</a:t>
            </a:r>
          </a:p>
        </p:txBody>
      </p:sp>
      <p:sp>
        <p:nvSpPr>
          <p:cNvPr id="14" name="TextBox 13">
            <a:extLst>
              <a:ext uri="{FF2B5EF4-FFF2-40B4-BE49-F238E27FC236}">
                <a16:creationId xmlns:a16="http://schemas.microsoft.com/office/drawing/2014/main" id="{D36A9E24-FA1C-4FDC-898B-BC3F332E051B}"/>
              </a:ext>
            </a:extLst>
          </p:cNvPr>
          <p:cNvSpPr txBox="1"/>
          <p:nvPr/>
        </p:nvSpPr>
        <p:spPr>
          <a:xfrm>
            <a:off x="1379661" y="5110427"/>
            <a:ext cx="6097464" cy="968278"/>
          </a:xfrm>
          <a:prstGeom prst="rect">
            <a:avLst/>
          </a:prstGeom>
          <a:noFill/>
        </p:spPr>
        <p:txBody>
          <a:bodyPr wrap="square">
            <a:spAutoFit/>
          </a:bodyPr>
          <a:lstStyle/>
          <a:p>
            <a:pPr marL="285750" marR="0" lvl="0" indent="-285750">
              <a:lnSpc>
                <a:spcPct val="107000"/>
              </a:lnSpc>
              <a:spcBef>
                <a:spcPts val="0"/>
              </a:spcBef>
              <a:spcAft>
                <a:spcPts val="0"/>
              </a:spcAft>
              <a:buFont typeface="Wingdings" panose="05000000000000000000" pitchFamily="2" charset="2"/>
              <a:buChar char="Ø"/>
            </a:pPr>
            <a:r>
              <a:rPr lang="en-US" dirty="0">
                <a:solidFill>
                  <a:srgbClr val="F8F68E"/>
                </a:solidFill>
                <a:effectLst/>
                <a:ea typeface="Times New Roman" panose="02020603050405020304" pitchFamily="18" charset="0"/>
                <a:cs typeface="Times New Roman" panose="02020603050405020304" pitchFamily="18" charset="0"/>
              </a:rPr>
              <a:t>Try to use better string libraries.</a:t>
            </a:r>
            <a:endParaRPr lang="en-US" dirty="0">
              <a:solidFill>
                <a:srgbClr val="F8F68E"/>
              </a:solidFill>
              <a:effectLst/>
              <a:ea typeface="Calibri" panose="020F0502020204030204" pitchFamily="34" charset="0"/>
              <a:cs typeface="Times New Roman" panose="02020603050405020304" pitchFamily="18" charset="0"/>
            </a:endParaRPr>
          </a:p>
          <a:p>
            <a:pPr marL="0" marR="0" indent="457200">
              <a:lnSpc>
                <a:spcPct val="107000"/>
              </a:lnSpc>
              <a:spcBef>
                <a:spcPts val="0"/>
              </a:spcBef>
              <a:spcAft>
                <a:spcPts val="0"/>
              </a:spcAft>
            </a:pPr>
            <a:r>
              <a:rPr lang="en-US" dirty="0">
                <a:solidFill>
                  <a:srgbClr val="F8F68E"/>
                </a:solidFill>
                <a:effectLst/>
                <a:ea typeface="Times New Roman" panose="02020603050405020304" pitchFamily="18" charset="0"/>
                <a:cs typeface="Times New Roman" panose="02020603050405020304" pitchFamily="18" charset="0"/>
              </a:rPr>
              <a:t>Ex-</a:t>
            </a:r>
            <a:r>
              <a:rPr lang="en-US" dirty="0" err="1">
                <a:solidFill>
                  <a:srgbClr val="F8F68E"/>
                </a:solidFill>
                <a:effectLst/>
                <a:ea typeface="Times New Roman" panose="02020603050405020304" pitchFamily="18" charset="0"/>
                <a:cs typeface="Times New Roman" panose="02020603050405020304" pitchFamily="18" charset="0"/>
              </a:rPr>
              <a:t>libsafe.h</a:t>
            </a:r>
            <a:endParaRPr lang="en-US" dirty="0">
              <a:solidFill>
                <a:srgbClr val="F8F68E"/>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F8F68E"/>
                </a:solidFill>
                <a:effectLst/>
                <a:ea typeface="Times New Roman" panose="02020603050405020304" pitchFamily="18" charset="0"/>
                <a:cs typeface="Times New Roman" panose="02020603050405020304" pitchFamily="18" charset="0"/>
              </a:rPr>
              <a:t>     	</a:t>
            </a:r>
            <a:r>
              <a:rPr lang="en-US" dirty="0" err="1">
                <a:solidFill>
                  <a:srgbClr val="F8F68E"/>
                </a:solidFill>
                <a:effectLst/>
                <a:ea typeface="Times New Roman" panose="02020603050405020304" pitchFamily="18" charset="0"/>
                <a:cs typeface="Times New Roman" panose="02020603050405020304" pitchFamily="18" charset="0"/>
              </a:rPr>
              <a:t>Strlcpy</a:t>
            </a:r>
            <a:endParaRPr lang="en-US" dirty="0">
              <a:solidFill>
                <a:srgbClr val="F8F68E"/>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15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3" grpId="0"/>
      <p:bldP spid="15" grpId="0"/>
      <p:bldP spid="17" grpId="0"/>
      <p:bldP spid="19"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4" name="Slide Number Placeholder 10">
            <a:extLst>
              <a:ext uri="{FF2B5EF4-FFF2-40B4-BE49-F238E27FC236}">
                <a16:creationId xmlns:a16="http://schemas.microsoft.com/office/drawing/2014/main" id="{0B284397-E993-4AEE-8E98-B5D5DBCD8BDA}"/>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31</a:t>
            </a:fld>
            <a:endParaRPr lang="en-US" b="1" dirty="0">
              <a:solidFill>
                <a:schemeClr val="tx2">
                  <a:lumMod val="10000"/>
                </a:schemeClr>
              </a:solidFill>
            </a:endParaRPr>
          </a:p>
        </p:txBody>
      </p:sp>
      <p:sp>
        <p:nvSpPr>
          <p:cNvPr id="5" name="TextBox 4">
            <a:extLst>
              <a:ext uri="{FF2B5EF4-FFF2-40B4-BE49-F238E27FC236}">
                <a16:creationId xmlns:a16="http://schemas.microsoft.com/office/drawing/2014/main" id="{2EAF1096-4D4E-41CD-8089-4644593169CD}"/>
              </a:ext>
            </a:extLst>
          </p:cNvPr>
          <p:cNvSpPr txBox="1"/>
          <p:nvPr/>
        </p:nvSpPr>
        <p:spPr>
          <a:xfrm>
            <a:off x="1315580" y="718190"/>
            <a:ext cx="9239250" cy="646331"/>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8F68E"/>
                </a:solidFill>
                <a:effectLst/>
                <a:ea typeface="Times New Roman" panose="02020603050405020304" pitchFamily="18" charset="0"/>
              </a:rPr>
              <a:t>For further security we can use technologies like </a:t>
            </a:r>
            <a:r>
              <a:rPr lang="en-US" dirty="0" err="1">
                <a:solidFill>
                  <a:srgbClr val="F8F68E"/>
                </a:solidFill>
                <a:effectLst/>
                <a:ea typeface="Times New Roman" panose="02020603050405020304" pitchFamily="18" charset="0"/>
              </a:rPr>
              <a:t>pointgaurd</a:t>
            </a:r>
            <a:r>
              <a:rPr lang="en-US" dirty="0">
                <a:solidFill>
                  <a:srgbClr val="F8F68E"/>
                </a:solidFill>
                <a:effectLst/>
                <a:ea typeface="Times New Roman" panose="02020603050405020304" pitchFamily="18" charset="0"/>
              </a:rPr>
              <a:t>, </a:t>
            </a:r>
            <a:r>
              <a:rPr lang="en-US" dirty="0" err="1">
                <a:solidFill>
                  <a:srgbClr val="F8F68E"/>
                </a:solidFill>
                <a:effectLst/>
                <a:ea typeface="Times New Roman" panose="02020603050405020304" pitchFamily="18" charset="0"/>
              </a:rPr>
              <a:t>ssp</a:t>
            </a:r>
            <a:r>
              <a:rPr lang="en-US" dirty="0">
                <a:solidFill>
                  <a:srgbClr val="F8F68E"/>
                </a:solidFill>
                <a:effectLst/>
                <a:ea typeface="Times New Roman" panose="02020603050405020304" pitchFamily="18" charset="0"/>
              </a:rPr>
              <a:t> (</a:t>
            </a:r>
            <a:r>
              <a:rPr lang="en-US" dirty="0" err="1">
                <a:solidFill>
                  <a:srgbClr val="F8F68E"/>
                </a:solidFill>
                <a:effectLst/>
                <a:ea typeface="Times New Roman" panose="02020603050405020304" pitchFamily="18" charset="0"/>
              </a:rPr>
              <a:t>ProPolice's</a:t>
            </a:r>
            <a:r>
              <a:rPr lang="en-US" dirty="0">
                <a:solidFill>
                  <a:srgbClr val="F8F68E"/>
                </a:solidFill>
                <a:effectLst/>
                <a:ea typeface="Times New Roman" panose="02020603050405020304" pitchFamily="18" charset="0"/>
              </a:rPr>
              <a:t> Stack Smashing Protection, </a:t>
            </a:r>
            <a:r>
              <a:rPr lang="en-US" dirty="0" err="1">
                <a:solidFill>
                  <a:srgbClr val="F8F68E"/>
                </a:solidFill>
                <a:effectLst/>
                <a:ea typeface="Times New Roman" panose="02020603050405020304" pitchFamily="18" charset="0"/>
              </a:rPr>
              <a:t>stackshield</a:t>
            </a:r>
            <a:r>
              <a:rPr lang="en-US" dirty="0">
                <a:solidFill>
                  <a:srgbClr val="F8F68E"/>
                </a:solidFill>
                <a:effectLst/>
                <a:ea typeface="Times New Roman" panose="02020603050405020304" pitchFamily="18" charset="0"/>
              </a:rPr>
              <a:t>)</a:t>
            </a:r>
            <a:endParaRPr lang="en-US" dirty="0">
              <a:solidFill>
                <a:srgbClr val="F8F68E"/>
              </a:solidFill>
            </a:endParaRPr>
          </a:p>
        </p:txBody>
      </p:sp>
      <p:pic>
        <p:nvPicPr>
          <p:cNvPr id="12" name="Picture 11">
            <a:extLst>
              <a:ext uri="{FF2B5EF4-FFF2-40B4-BE49-F238E27FC236}">
                <a16:creationId xmlns:a16="http://schemas.microsoft.com/office/drawing/2014/main" id="{F7DA6069-9B8F-4A0F-83EE-B547FB9D9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37" y="518746"/>
            <a:ext cx="11118125" cy="6508171"/>
          </a:xfrm>
          <a:prstGeom prst="rect">
            <a:avLst/>
          </a:prstGeom>
        </p:spPr>
      </p:pic>
      <p:sp>
        <p:nvSpPr>
          <p:cNvPr id="13" name="TextBox 12">
            <a:extLst>
              <a:ext uri="{FF2B5EF4-FFF2-40B4-BE49-F238E27FC236}">
                <a16:creationId xmlns:a16="http://schemas.microsoft.com/office/drawing/2014/main" id="{14CD8E21-D611-4243-9685-72350A46C042}"/>
              </a:ext>
            </a:extLst>
          </p:cNvPr>
          <p:cNvSpPr txBox="1"/>
          <p:nvPr/>
        </p:nvSpPr>
        <p:spPr>
          <a:xfrm>
            <a:off x="1315578" y="1786580"/>
            <a:ext cx="9457194" cy="369332"/>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8F68E"/>
                </a:solidFill>
              </a:rPr>
              <a:t>Keep always, sure your systems are updated with the latest kernel and security patches.</a:t>
            </a:r>
          </a:p>
        </p:txBody>
      </p:sp>
      <p:sp>
        <p:nvSpPr>
          <p:cNvPr id="9" name="TextBox 8">
            <a:extLst>
              <a:ext uri="{FF2B5EF4-FFF2-40B4-BE49-F238E27FC236}">
                <a16:creationId xmlns:a16="http://schemas.microsoft.com/office/drawing/2014/main" id="{E08C145E-C0EB-4677-8F2F-7BE5864542D2}"/>
              </a:ext>
            </a:extLst>
          </p:cNvPr>
          <p:cNvSpPr txBox="1"/>
          <p:nvPr/>
        </p:nvSpPr>
        <p:spPr>
          <a:xfrm>
            <a:off x="138479" y="6111370"/>
            <a:ext cx="6097464" cy="700448"/>
          </a:xfrm>
          <a:prstGeom prst="rect">
            <a:avLst/>
          </a:prstGeom>
          <a:noFill/>
        </p:spPr>
        <p:txBody>
          <a:bodyPr wrap="square">
            <a:spAutoFit/>
          </a:bodyPr>
          <a:lstStyle/>
          <a:p>
            <a:pPr marR="0">
              <a:lnSpc>
                <a:spcPct val="300000"/>
              </a:lnSpc>
              <a:spcBef>
                <a:spcPts val="0"/>
              </a:spcBef>
              <a:spcAft>
                <a:spcPts val="0"/>
              </a:spcAft>
            </a:pPr>
            <a:r>
              <a:rPr lang="en-US" sz="1600" kern="1200" dirty="0">
                <a:solidFill>
                  <a:schemeClr val="bg2"/>
                </a:solidFill>
                <a:ea typeface="Tahoma" panose="020B0604030504040204" pitchFamily="34" charset="0"/>
                <a:cs typeface="Tahoma" panose="020B0604030504040204" pitchFamily="34" charset="0"/>
              </a:rPr>
              <a:t>ARACHCHI T.A.D.L.P.T.   –    IT20122164</a:t>
            </a:r>
          </a:p>
        </p:txBody>
      </p:sp>
      <p:sp>
        <p:nvSpPr>
          <p:cNvPr id="10" name="TextBox 9">
            <a:extLst>
              <a:ext uri="{FF2B5EF4-FFF2-40B4-BE49-F238E27FC236}">
                <a16:creationId xmlns:a16="http://schemas.microsoft.com/office/drawing/2014/main" id="{7A388ABA-5714-4D53-9DE1-3467A687FCC2}"/>
              </a:ext>
            </a:extLst>
          </p:cNvPr>
          <p:cNvSpPr txBox="1"/>
          <p:nvPr/>
        </p:nvSpPr>
        <p:spPr>
          <a:xfrm>
            <a:off x="1315578" y="1364521"/>
            <a:ext cx="9457195" cy="369332"/>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8F68E"/>
                </a:solidFill>
              </a:rPr>
              <a:t>Protect your Linux systems using a firewall or a host-based intrusion prevention system.</a:t>
            </a:r>
          </a:p>
        </p:txBody>
      </p:sp>
    </p:spTree>
    <p:extLst>
      <p:ext uri="{BB962C8B-B14F-4D97-AF65-F5344CB8AC3E}">
        <p14:creationId xmlns:p14="http://schemas.microsoft.com/office/powerpoint/2010/main" val="14740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5B0F5710-939D-4646-AB22-2F983A19B100}"/>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32</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9EBECADD-E443-41FE-930F-72357E8D7315}"/>
              </a:ext>
            </a:extLst>
          </p:cNvPr>
          <p:cNvSpPr txBox="1"/>
          <p:nvPr/>
        </p:nvSpPr>
        <p:spPr>
          <a:xfrm>
            <a:off x="4352588" y="2769455"/>
            <a:ext cx="6541477" cy="830997"/>
          </a:xfrm>
          <a:prstGeom prst="rect">
            <a:avLst/>
          </a:prstGeom>
          <a:noFill/>
        </p:spPr>
        <p:txBody>
          <a:bodyPr wrap="square" rtlCol="0">
            <a:spAutoFit/>
          </a:bodyPr>
          <a:lstStyle/>
          <a:p>
            <a:r>
              <a:rPr lang="en-US" sz="4800" dirty="0">
                <a:solidFill>
                  <a:srgbClr val="F8F68E"/>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02437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6A91A4E4-187D-4DB2-A873-9AAFDC7AC09E}"/>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4</a:t>
            </a:fld>
            <a:endParaRPr lang="en-US" b="1" dirty="0">
              <a:solidFill>
                <a:schemeClr val="tx2">
                  <a:lumMod val="10000"/>
                </a:schemeClr>
              </a:solidFill>
            </a:endParaRPr>
          </a:p>
        </p:txBody>
      </p:sp>
      <p:sp>
        <p:nvSpPr>
          <p:cNvPr id="4" name="TextBox 3">
            <a:extLst>
              <a:ext uri="{FF2B5EF4-FFF2-40B4-BE49-F238E27FC236}">
                <a16:creationId xmlns:a16="http://schemas.microsoft.com/office/drawing/2014/main" id="{BD2329CF-78A3-45A6-9FE4-36165488CFBC}"/>
              </a:ext>
            </a:extLst>
          </p:cNvPr>
          <p:cNvSpPr txBox="1"/>
          <p:nvPr/>
        </p:nvSpPr>
        <p:spPr>
          <a:xfrm>
            <a:off x="796803" y="5183039"/>
            <a:ext cx="10691128" cy="70788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According to the attackers, vulnerability is a weakness or some problem that can be exploited by an attacker to gain unauthorized access into the computer system.</a:t>
            </a:r>
          </a:p>
        </p:txBody>
      </p:sp>
      <p:sp>
        <p:nvSpPr>
          <p:cNvPr id="5" name="TextBox 4">
            <a:extLst>
              <a:ext uri="{FF2B5EF4-FFF2-40B4-BE49-F238E27FC236}">
                <a16:creationId xmlns:a16="http://schemas.microsoft.com/office/drawing/2014/main" id="{05ACCFE2-5CE8-47A0-A390-D651335A1965}"/>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Vulnerability</a:t>
            </a:r>
          </a:p>
        </p:txBody>
      </p:sp>
      <p:pic>
        <p:nvPicPr>
          <p:cNvPr id="17" name="Picture 16">
            <a:extLst>
              <a:ext uri="{FF2B5EF4-FFF2-40B4-BE49-F238E27FC236}">
                <a16:creationId xmlns:a16="http://schemas.microsoft.com/office/drawing/2014/main" id="{5F409BC5-59E3-4545-B241-25CDC423A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4" y="771439"/>
            <a:ext cx="9401175" cy="4938511"/>
          </a:xfrm>
          <a:prstGeom prst="rect">
            <a:avLst/>
          </a:prstGeom>
        </p:spPr>
      </p:pic>
      <p:sp>
        <p:nvSpPr>
          <p:cNvPr id="18" name="TextBox 17">
            <a:extLst>
              <a:ext uri="{FF2B5EF4-FFF2-40B4-BE49-F238E27FC236}">
                <a16:creationId xmlns:a16="http://schemas.microsoft.com/office/drawing/2014/main" id="{D9EFAE63-E2DC-466B-BBAB-9A3F92FADF7B}"/>
              </a:ext>
            </a:extLst>
          </p:cNvPr>
          <p:cNvSpPr txBox="1"/>
          <p:nvPr/>
        </p:nvSpPr>
        <p:spPr>
          <a:xfrm>
            <a:off x="796803" y="1318746"/>
            <a:ext cx="10823697" cy="1709250"/>
          </a:xfrm>
          <a:prstGeom prst="rect">
            <a:avLst/>
          </a:prstGeom>
          <a:noFill/>
        </p:spPr>
        <p:txBody>
          <a:bodyPr wrap="square">
            <a:spAutoFit/>
          </a:bodyPr>
          <a:lstStyle/>
          <a:p>
            <a:pPr marL="0" marR="0">
              <a:lnSpc>
                <a:spcPct val="107000"/>
              </a:lnSpc>
              <a:spcBef>
                <a:spcPts val="0"/>
              </a:spcBef>
              <a:spcAft>
                <a:spcPts val="0"/>
              </a:spcAft>
            </a:pPr>
            <a:r>
              <a:rPr lang="en-US" sz="2000" dirty="0">
                <a:latin typeface="Tahoma" panose="020B0604030504040204" pitchFamily="34" charset="0"/>
                <a:ea typeface="Tahoma" panose="020B0604030504040204" pitchFamily="34" charset="0"/>
                <a:cs typeface="Tahoma" panose="020B0604030504040204" pitchFamily="34" charset="0"/>
              </a:rPr>
              <a:t>V</a:t>
            </a:r>
            <a:r>
              <a:rPr lang="en-US" sz="2000" dirty="0">
                <a:effectLst/>
                <a:latin typeface="Tahoma" panose="020B0604030504040204" pitchFamily="34" charset="0"/>
                <a:ea typeface="Tahoma" panose="020B0604030504040204" pitchFamily="34" charset="0"/>
                <a:cs typeface="Tahoma" panose="020B0604030504040204" pitchFamily="34" charset="0"/>
              </a:rPr>
              <a:t>ulnerability is a flaw or weakness in a system or network that could be exploited to allow an attacker to manipulate the system or cause damage or spectating our system. We can define a vulnerability in cybersecurity, a vulnerability is a weakness or some problem that can be exploited by an attacker to gain unauthorized access to perform an unauthorized action on a computer system.</a:t>
            </a:r>
          </a:p>
        </p:txBody>
      </p:sp>
      <p:sp>
        <p:nvSpPr>
          <p:cNvPr id="7" name="TextBox 6">
            <a:extLst>
              <a:ext uri="{FF2B5EF4-FFF2-40B4-BE49-F238E27FC236}">
                <a16:creationId xmlns:a16="http://schemas.microsoft.com/office/drawing/2014/main" id="{B52512A7-83BB-4600-95A4-02BC2AB36D4D}"/>
              </a:ext>
            </a:extLst>
          </p:cNvPr>
          <p:cNvSpPr txBox="1"/>
          <p:nvPr/>
        </p:nvSpPr>
        <p:spPr>
          <a:xfrm>
            <a:off x="173648" y="6094538"/>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SENEVIRATHNE T.K.</a:t>
            </a:r>
            <a:r>
              <a:rPr lang="en-US" sz="1600" kern="1200" dirty="0">
                <a:solidFill>
                  <a:schemeClr val="bg2"/>
                </a:solidFill>
                <a:ea typeface="Tahoma" panose="020B0604030504040204" pitchFamily="34" charset="0"/>
                <a:cs typeface="Tahoma" panose="020B0604030504040204" pitchFamily="34" charset="0"/>
              </a:rPr>
              <a:t>    –    IT20052942 </a:t>
            </a:r>
          </a:p>
        </p:txBody>
      </p:sp>
    </p:spTree>
    <p:extLst>
      <p:ext uri="{BB962C8B-B14F-4D97-AF65-F5344CB8AC3E}">
        <p14:creationId xmlns:p14="http://schemas.microsoft.com/office/powerpoint/2010/main" val="108752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heel(1)">
                                      <p:cBhvr>
                                        <p:cTn id="14" dur="2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432B4A-5FF8-40DA-83E8-EB971BFD89CF}"/>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Vulnerability Of System Resources</a:t>
            </a:r>
          </a:p>
        </p:txBody>
      </p:sp>
      <p:sp>
        <p:nvSpPr>
          <p:cNvPr id="4" name="TextBox 3">
            <a:extLst>
              <a:ext uri="{FF2B5EF4-FFF2-40B4-BE49-F238E27FC236}">
                <a16:creationId xmlns:a16="http://schemas.microsoft.com/office/drawing/2014/main" id="{E393F001-C480-4FE2-9F3E-3E57B69A593F}"/>
              </a:ext>
            </a:extLst>
          </p:cNvPr>
          <p:cNvSpPr txBox="1"/>
          <p:nvPr/>
        </p:nvSpPr>
        <p:spPr>
          <a:xfrm>
            <a:off x="796803" y="1248902"/>
            <a:ext cx="10598394" cy="70788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A flaw or weaknesses in a system’s design, implementation, or operation and management that could be exploited to violate the system’s security policy.     </a:t>
            </a:r>
          </a:p>
        </p:txBody>
      </p:sp>
      <p:sp>
        <p:nvSpPr>
          <p:cNvPr id="5" name="TextBox 4">
            <a:extLst>
              <a:ext uri="{FF2B5EF4-FFF2-40B4-BE49-F238E27FC236}">
                <a16:creationId xmlns:a16="http://schemas.microsoft.com/office/drawing/2014/main" id="{18CEAAC5-CD0A-4A23-B9B0-D04EAF6EE960}"/>
              </a:ext>
            </a:extLst>
          </p:cNvPr>
          <p:cNvSpPr txBox="1"/>
          <p:nvPr/>
        </p:nvSpPr>
        <p:spPr>
          <a:xfrm>
            <a:off x="2771775" y="2157252"/>
            <a:ext cx="6096000" cy="923330"/>
          </a:xfrm>
          <a:prstGeom prst="rect">
            <a:avLst/>
          </a:prstGeom>
          <a:noFill/>
        </p:spPr>
        <p:txBody>
          <a:bodyPr wrap="square">
            <a:spAutoFit/>
          </a:bodyPr>
          <a:lstStyle/>
          <a:p>
            <a:r>
              <a:rPr lang="en-US" dirty="0">
                <a:solidFill>
                  <a:srgbClr val="96E4EE"/>
                </a:solidFill>
                <a:latin typeface="Tahoma" panose="020B0604030504040204" pitchFamily="34" charset="0"/>
                <a:ea typeface="Tahoma" panose="020B0604030504040204" pitchFamily="34" charset="0"/>
                <a:cs typeface="Tahoma" panose="020B0604030504040204" pitchFamily="34" charset="0"/>
              </a:rPr>
              <a:t>When the resource is corrupted → Violate Integrity </a:t>
            </a:r>
          </a:p>
          <a:p>
            <a:r>
              <a:rPr lang="en-US" dirty="0">
                <a:solidFill>
                  <a:srgbClr val="96E4EE"/>
                </a:solidFill>
                <a:latin typeface="Tahoma" panose="020B0604030504040204" pitchFamily="34" charset="0"/>
                <a:ea typeface="Tahoma" panose="020B0604030504040204" pitchFamily="34" charset="0"/>
                <a:cs typeface="Tahoma" panose="020B0604030504040204" pitchFamily="34" charset="0"/>
              </a:rPr>
              <a:t>When the resource is leaky → Violate Confidentiality</a:t>
            </a:r>
          </a:p>
          <a:p>
            <a:r>
              <a:rPr lang="en-US" dirty="0">
                <a:solidFill>
                  <a:srgbClr val="96E4EE"/>
                </a:solidFill>
                <a:latin typeface="Tahoma" panose="020B0604030504040204" pitchFamily="34" charset="0"/>
                <a:ea typeface="Tahoma" panose="020B0604030504040204" pitchFamily="34" charset="0"/>
                <a:cs typeface="Tahoma" panose="020B0604030504040204" pitchFamily="34" charset="0"/>
              </a:rPr>
              <a:t>When the resource is unavailable → Violate Availability </a:t>
            </a:r>
          </a:p>
        </p:txBody>
      </p:sp>
      <p:pic>
        <p:nvPicPr>
          <p:cNvPr id="16" name="Picture 15">
            <a:extLst>
              <a:ext uri="{FF2B5EF4-FFF2-40B4-BE49-F238E27FC236}">
                <a16:creationId xmlns:a16="http://schemas.microsoft.com/office/drawing/2014/main" id="{7F1E5955-EE51-4B04-B333-2D7DF129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5" y="3347721"/>
            <a:ext cx="8897319" cy="2545790"/>
          </a:xfrm>
          <a:prstGeom prst="rect">
            <a:avLst/>
          </a:prstGeom>
        </p:spPr>
      </p:pic>
      <p:sp>
        <p:nvSpPr>
          <p:cNvPr id="17" name="Slide Number Placeholder 10">
            <a:extLst>
              <a:ext uri="{FF2B5EF4-FFF2-40B4-BE49-F238E27FC236}">
                <a16:creationId xmlns:a16="http://schemas.microsoft.com/office/drawing/2014/main" id="{B14B4C28-D249-488F-A058-94AD5C6EA663}"/>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5</a:t>
            </a:fld>
            <a:endParaRPr lang="en-US" b="1" dirty="0">
              <a:solidFill>
                <a:schemeClr val="tx2">
                  <a:lumMod val="10000"/>
                </a:schemeClr>
              </a:solidFill>
            </a:endParaRPr>
          </a:p>
        </p:txBody>
      </p:sp>
      <p:sp>
        <p:nvSpPr>
          <p:cNvPr id="7" name="TextBox 6">
            <a:extLst>
              <a:ext uri="{FF2B5EF4-FFF2-40B4-BE49-F238E27FC236}">
                <a16:creationId xmlns:a16="http://schemas.microsoft.com/office/drawing/2014/main" id="{1B509F1C-FFC9-4623-A0EC-E86A6C5AA1F0}"/>
              </a:ext>
            </a:extLst>
          </p:cNvPr>
          <p:cNvSpPr txBox="1"/>
          <p:nvPr/>
        </p:nvSpPr>
        <p:spPr>
          <a:xfrm>
            <a:off x="173648" y="6094538"/>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SENEVIRATHNE T.K.</a:t>
            </a:r>
            <a:r>
              <a:rPr lang="en-US" sz="1600" kern="1200" dirty="0">
                <a:solidFill>
                  <a:schemeClr val="bg2"/>
                </a:solidFill>
                <a:ea typeface="Tahoma" panose="020B0604030504040204" pitchFamily="34" charset="0"/>
                <a:cs typeface="Tahoma" panose="020B0604030504040204" pitchFamily="34" charset="0"/>
              </a:rPr>
              <a:t>    –    IT20052942 </a:t>
            </a:r>
          </a:p>
        </p:txBody>
      </p:sp>
    </p:spTree>
    <p:extLst>
      <p:ext uri="{BB962C8B-B14F-4D97-AF65-F5344CB8AC3E}">
        <p14:creationId xmlns:p14="http://schemas.microsoft.com/office/powerpoint/2010/main" val="159057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AA11D4-CE22-41A2-B433-6B0784042C2F}"/>
              </a:ext>
            </a:extLst>
          </p:cNvPr>
          <p:cNvSpPr txBox="1"/>
          <p:nvPr/>
        </p:nvSpPr>
        <p:spPr>
          <a:xfrm>
            <a:off x="1468315" y="2731353"/>
            <a:ext cx="9179169" cy="830997"/>
          </a:xfrm>
          <a:prstGeom prst="rect">
            <a:avLst/>
          </a:prstGeom>
          <a:noFill/>
        </p:spPr>
        <p:txBody>
          <a:bodyPr wrap="square" rtlCol="0">
            <a:spAutoFit/>
          </a:bodyPr>
          <a:lstStyle/>
          <a:p>
            <a:pPr algn="ctr"/>
            <a:r>
              <a:rPr lang="en-US" sz="4800" dirty="0">
                <a:solidFill>
                  <a:srgbClr val="F8F68E"/>
                </a:solidFill>
                <a:latin typeface="Arial" panose="020B0604020202020204" pitchFamily="34" charset="0"/>
                <a:cs typeface="Arial" panose="020B0604020202020204" pitchFamily="34" charset="0"/>
              </a:rPr>
              <a:t>Database Vulnerability</a:t>
            </a:r>
          </a:p>
        </p:txBody>
      </p:sp>
      <p:sp>
        <p:nvSpPr>
          <p:cNvPr id="4" name="Slide Number Placeholder 10">
            <a:extLst>
              <a:ext uri="{FF2B5EF4-FFF2-40B4-BE49-F238E27FC236}">
                <a16:creationId xmlns:a16="http://schemas.microsoft.com/office/drawing/2014/main" id="{64476A78-8D3B-4FC3-A7CF-2121A11219D5}"/>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6</a:t>
            </a:fld>
            <a:endParaRPr lang="en-US" b="1" dirty="0">
              <a:solidFill>
                <a:schemeClr val="tx2">
                  <a:lumMod val="10000"/>
                </a:schemeClr>
              </a:solidFill>
            </a:endParaRPr>
          </a:p>
        </p:txBody>
      </p:sp>
    </p:spTree>
    <p:extLst>
      <p:ext uri="{BB962C8B-B14F-4D97-AF65-F5344CB8AC3E}">
        <p14:creationId xmlns:p14="http://schemas.microsoft.com/office/powerpoint/2010/main" val="42171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3C2007-2B8F-4F39-BEF2-D6A5AA0AA469}"/>
              </a:ext>
            </a:extLst>
          </p:cNvPr>
          <p:cNvSpPr txBox="1"/>
          <p:nvPr/>
        </p:nvSpPr>
        <p:spPr>
          <a:xfrm>
            <a:off x="659741" y="494440"/>
            <a:ext cx="9179169" cy="553998"/>
          </a:xfrm>
          <a:prstGeom prst="rect">
            <a:avLst/>
          </a:prstGeom>
          <a:noFill/>
        </p:spPr>
        <p:txBody>
          <a:bodyPr wrap="square" rtlCol="0">
            <a:spAutoFit/>
          </a:bodyPr>
          <a:lstStyle/>
          <a:p>
            <a:pPr marL="457200" indent="-457200">
              <a:buFont typeface="Wingdings" panose="05000000000000000000" pitchFamily="2" charset="2"/>
              <a:buChar char="q"/>
            </a:pPr>
            <a:r>
              <a:rPr lang="en-US" sz="3000" dirty="0">
                <a:solidFill>
                  <a:srgbClr val="F8F68E"/>
                </a:solidFill>
                <a:latin typeface="Arial" panose="020B0604020202020204" pitchFamily="34" charset="0"/>
                <a:cs typeface="Arial" panose="020B0604020202020204" pitchFamily="34" charset="0"/>
              </a:rPr>
              <a:t>Database Vulnerability</a:t>
            </a:r>
          </a:p>
        </p:txBody>
      </p:sp>
      <p:pic>
        <p:nvPicPr>
          <p:cNvPr id="7" name="Picture 6">
            <a:extLst>
              <a:ext uri="{FF2B5EF4-FFF2-40B4-BE49-F238E27FC236}">
                <a16:creationId xmlns:a16="http://schemas.microsoft.com/office/drawing/2014/main" id="{1855DA78-FFCA-4712-A59C-82B1BBD73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573" y="1536423"/>
            <a:ext cx="8564453" cy="4416702"/>
          </a:xfrm>
          <a:prstGeom prst="rect">
            <a:avLst/>
          </a:prstGeom>
        </p:spPr>
      </p:pic>
      <p:sp>
        <p:nvSpPr>
          <p:cNvPr id="8" name="TextBox 7">
            <a:extLst>
              <a:ext uri="{FF2B5EF4-FFF2-40B4-BE49-F238E27FC236}">
                <a16:creationId xmlns:a16="http://schemas.microsoft.com/office/drawing/2014/main" id="{E3BE08D4-08E2-4729-9B2F-0798629C6738}"/>
              </a:ext>
            </a:extLst>
          </p:cNvPr>
          <p:cNvSpPr txBox="1"/>
          <p:nvPr/>
        </p:nvSpPr>
        <p:spPr>
          <a:xfrm>
            <a:off x="659741" y="1125382"/>
            <a:ext cx="11139535" cy="1015663"/>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In database security, vulnerability is the result of an attempt to gathering or exploiting information through all known security flaws in a system.</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Slide Number Placeholder 10">
            <a:extLst>
              <a:ext uri="{FF2B5EF4-FFF2-40B4-BE49-F238E27FC236}">
                <a16:creationId xmlns:a16="http://schemas.microsoft.com/office/drawing/2014/main" id="{68B9C11B-E184-41B9-B1CB-94907E23FCB0}"/>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7</a:t>
            </a:fld>
            <a:endParaRPr lang="en-US" b="1" dirty="0">
              <a:solidFill>
                <a:schemeClr val="tx2">
                  <a:lumMod val="10000"/>
                </a:schemeClr>
              </a:solidFill>
            </a:endParaRPr>
          </a:p>
        </p:txBody>
      </p:sp>
      <p:sp>
        <p:nvSpPr>
          <p:cNvPr id="6" name="TextBox 5">
            <a:extLst>
              <a:ext uri="{FF2B5EF4-FFF2-40B4-BE49-F238E27FC236}">
                <a16:creationId xmlns:a16="http://schemas.microsoft.com/office/drawing/2014/main" id="{20D2B32D-B33D-4E3E-A19D-EA0AD33DE05F}"/>
              </a:ext>
            </a:extLst>
          </p:cNvPr>
          <p:cNvSpPr txBox="1"/>
          <p:nvPr/>
        </p:nvSpPr>
        <p:spPr>
          <a:xfrm>
            <a:off x="173648" y="6094538"/>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SENEVIRATHNE T.K.</a:t>
            </a:r>
            <a:r>
              <a:rPr lang="en-US" sz="1600" kern="1200" dirty="0">
                <a:solidFill>
                  <a:schemeClr val="bg2"/>
                </a:solidFill>
                <a:ea typeface="Tahoma" panose="020B0604030504040204" pitchFamily="34" charset="0"/>
                <a:cs typeface="Tahoma" panose="020B0604030504040204" pitchFamily="34" charset="0"/>
              </a:rPr>
              <a:t>    –    IT20052942 </a:t>
            </a:r>
          </a:p>
        </p:txBody>
      </p:sp>
    </p:spTree>
    <p:extLst>
      <p:ext uri="{BB962C8B-B14F-4D97-AF65-F5344CB8AC3E}">
        <p14:creationId xmlns:p14="http://schemas.microsoft.com/office/powerpoint/2010/main" val="20696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Slide Number Placeholder 10">
            <a:extLst>
              <a:ext uri="{FF2B5EF4-FFF2-40B4-BE49-F238E27FC236}">
                <a16:creationId xmlns:a16="http://schemas.microsoft.com/office/drawing/2014/main" id="{14BD3B78-63F6-4CD7-AE14-118DB8BC7470}"/>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8</a:t>
            </a:fld>
            <a:endParaRPr lang="en-US" b="1" dirty="0">
              <a:solidFill>
                <a:schemeClr val="tx2">
                  <a:lumMod val="10000"/>
                </a:schemeClr>
              </a:solidFill>
            </a:endParaRPr>
          </a:p>
        </p:txBody>
      </p:sp>
      <p:sp>
        <p:nvSpPr>
          <p:cNvPr id="5" name="TextBox 4">
            <a:extLst>
              <a:ext uri="{FF2B5EF4-FFF2-40B4-BE49-F238E27FC236}">
                <a16:creationId xmlns:a16="http://schemas.microsoft.com/office/drawing/2014/main" id="{DE86FB4C-8BAE-4C77-B30A-4E73BC3BB865}"/>
              </a:ext>
            </a:extLst>
          </p:cNvPr>
          <p:cNvSpPr txBox="1"/>
          <p:nvPr/>
        </p:nvSpPr>
        <p:spPr>
          <a:xfrm>
            <a:off x="656858" y="534043"/>
            <a:ext cx="11028119" cy="1015663"/>
          </a:xfrm>
          <a:prstGeom prst="rect">
            <a:avLst/>
          </a:prstGeom>
          <a:noFill/>
        </p:spPr>
        <p:txBody>
          <a:bodyPr wrap="square">
            <a:spAutoFit/>
          </a:bodyPr>
          <a:lstStyle/>
          <a:p>
            <a:r>
              <a:rPr lang="en-US" sz="2000" dirty="0">
                <a:effectLst/>
                <a:latin typeface="Tahoma" panose="020B0604030504040204" pitchFamily="34" charset="0"/>
                <a:ea typeface="Tahoma" panose="020B0604030504040204" pitchFamily="34" charset="0"/>
                <a:cs typeface="Tahoma" panose="020B0604030504040204" pitchFamily="34" charset="0"/>
              </a:rPr>
              <a:t>An exploited vulnerability can allow an attacker to run a piece of code to access a victim’s system, steal or destroy data and install malware to do exploitation the attacker must be able to connect to the victim’s database server.</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43617F44-E718-4448-A95D-627F2EE1BFDA}"/>
              </a:ext>
            </a:extLst>
          </p:cNvPr>
          <p:cNvSpPr txBox="1"/>
          <p:nvPr/>
        </p:nvSpPr>
        <p:spPr>
          <a:xfrm>
            <a:off x="656858" y="1782989"/>
            <a:ext cx="9827268" cy="396647"/>
          </a:xfrm>
          <a:prstGeom prst="rect">
            <a:avLst/>
          </a:prstGeom>
          <a:noFill/>
        </p:spPr>
        <p:txBody>
          <a:bodyPr wrap="square">
            <a:spAutoFit/>
          </a:bodyPr>
          <a:lstStyle/>
          <a:p>
            <a:pPr marL="0" marR="0">
              <a:lnSpc>
                <a:spcPct val="107000"/>
              </a:lnSpc>
              <a:spcBef>
                <a:spcPts val="0"/>
              </a:spcBef>
              <a:spcAft>
                <a:spcPts val="0"/>
              </a:spcAft>
            </a:pPr>
            <a:r>
              <a:rPr lang="en-US" sz="2000" b="1" dirty="0">
                <a:solidFill>
                  <a:srgbClr val="96E4EE"/>
                </a:solidFill>
                <a:latin typeface="Arial" panose="020B0604020202020204" pitchFamily="34" charset="0"/>
                <a:ea typeface="Tahoma" panose="020B0604030504040204" pitchFamily="34" charset="0"/>
                <a:cs typeface="Arial" panose="020B0604020202020204" pitchFamily="34" charset="0"/>
              </a:rPr>
              <a:t>V</a:t>
            </a:r>
            <a:r>
              <a:rPr lang="en-US" sz="2000" b="1" dirty="0">
                <a:solidFill>
                  <a:srgbClr val="96E4EE"/>
                </a:solidFill>
                <a:effectLst/>
                <a:latin typeface="Arial" panose="020B0604020202020204" pitchFamily="34" charset="0"/>
                <a:ea typeface="Tahoma" panose="020B0604030504040204" pitchFamily="34" charset="0"/>
                <a:cs typeface="Arial" panose="020B0604020202020204" pitchFamily="34" charset="0"/>
              </a:rPr>
              <a:t>ulnerability can be exploited by an attacker using a variety of methods.</a:t>
            </a:r>
            <a:endParaRPr lang="en-US" b="1" dirty="0">
              <a:solidFill>
                <a:srgbClr val="96E4EE"/>
              </a:solidFill>
              <a:effectLst/>
              <a:latin typeface="Arial" panose="020B0604020202020204" pitchFamily="34" charset="0"/>
              <a:ea typeface="Tahoma" panose="020B0604030504040204" pitchFamily="34" charset="0"/>
              <a:cs typeface="Arial" panose="020B0604020202020204" pitchFamily="34" charset="0"/>
            </a:endParaRPr>
          </a:p>
        </p:txBody>
      </p:sp>
      <p:sp>
        <p:nvSpPr>
          <p:cNvPr id="9" name="TextBox 8">
            <a:extLst>
              <a:ext uri="{FF2B5EF4-FFF2-40B4-BE49-F238E27FC236}">
                <a16:creationId xmlns:a16="http://schemas.microsoft.com/office/drawing/2014/main" id="{FAFF10E0-7024-4563-B57F-A69334D23F6C}"/>
              </a:ext>
            </a:extLst>
          </p:cNvPr>
          <p:cNvSpPr txBox="1"/>
          <p:nvPr/>
        </p:nvSpPr>
        <p:spPr>
          <a:xfrm>
            <a:off x="656858" y="2329961"/>
            <a:ext cx="5638433" cy="535531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8F68E"/>
                </a:solidFill>
              </a:rPr>
              <a:t>SQL injection</a:t>
            </a:r>
          </a:p>
          <a:p>
            <a:pPr marL="342900" indent="-342900">
              <a:buFont typeface="Arial" panose="020B0604020202020204" pitchFamily="34" charset="0"/>
              <a:buChar char="•"/>
            </a:pPr>
            <a:endParaRPr lang="en-US" dirty="0">
              <a:solidFill>
                <a:srgbClr val="F8F68E"/>
              </a:solidFill>
            </a:endParaRPr>
          </a:p>
          <a:p>
            <a:pPr marL="342900" indent="-342900">
              <a:buFont typeface="Arial" panose="020B0604020202020204" pitchFamily="34" charset="0"/>
              <a:buChar char="•"/>
            </a:pPr>
            <a:r>
              <a:rPr lang="en-US" dirty="0">
                <a:solidFill>
                  <a:srgbClr val="F8F68E"/>
                </a:solidFill>
              </a:rPr>
              <a:t>Buffer overflows</a:t>
            </a:r>
          </a:p>
          <a:p>
            <a:endParaRPr lang="en-US" spc="15" dirty="0">
              <a:solidFill>
                <a:srgbClr val="F8F68E"/>
              </a:solidFill>
              <a:effectLst/>
              <a:ea typeface="Times New Roman" panose="02020603050405020304" pitchFamily="18" charset="0"/>
            </a:endParaRPr>
          </a:p>
          <a:p>
            <a:pPr marL="342900" indent="-342900">
              <a:buFont typeface="Arial" panose="020B0604020202020204" pitchFamily="34" charset="0"/>
              <a:buChar char="•"/>
            </a:pPr>
            <a:r>
              <a:rPr lang="en-US" spc="15" dirty="0">
                <a:solidFill>
                  <a:srgbClr val="F8F68E"/>
                </a:solidFill>
                <a:effectLst/>
                <a:ea typeface="Times New Roman" panose="02020603050405020304" pitchFamily="18" charset="0"/>
              </a:rPr>
              <a:t>Excessive privilege abuse</a:t>
            </a:r>
          </a:p>
          <a:p>
            <a:endParaRPr lang="en-US" spc="15" dirty="0">
              <a:solidFill>
                <a:srgbClr val="F8F68E"/>
              </a:solidFill>
              <a:effectLst/>
              <a:ea typeface="Times New Roman" panose="02020603050405020304" pitchFamily="18" charset="0"/>
            </a:endParaRPr>
          </a:p>
          <a:p>
            <a:pPr marL="342900" indent="-342900">
              <a:buFont typeface="Arial" panose="020B0604020202020204" pitchFamily="34" charset="0"/>
              <a:buChar char="•"/>
            </a:pPr>
            <a:r>
              <a:rPr lang="en-US" dirty="0">
                <a:solidFill>
                  <a:srgbClr val="F8F68E"/>
                </a:solidFill>
              </a:rPr>
              <a:t>Legitimate privilege abuse</a:t>
            </a:r>
          </a:p>
          <a:p>
            <a:pPr marL="342900" indent="-342900">
              <a:buFont typeface="Arial" panose="020B0604020202020204" pitchFamily="34" charset="0"/>
              <a:buChar char="•"/>
            </a:pPr>
            <a:endParaRPr lang="en-US" dirty="0">
              <a:solidFill>
                <a:srgbClr val="F8F68E"/>
              </a:solidFill>
            </a:endParaRPr>
          </a:p>
          <a:p>
            <a:pPr marL="342900" indent="-342900">
              <a:buFont typeface="Arial" panose="020B0604020202020204" pitchFamily="34" charset="0"/>
              <a:buChar char="•"/>
            </a:pPr>
            <a:r>
              <a:rPr lang="en-US" dirty="0">
                <a:solidFill>
                  <a:srgbClr val="F8F68E"/>
                </a:solidFill>
              </a:rPr>
              <a:t>Privilege elevation</a:t>
            </a:r>
          </a:p>
          <a:p>
            <a:pPr marL="342900" indent="-342900">
              <a:buFont typeface="Arial" panose="020B0604020202020204" pitchFamily="34" charset="0"/>
              <a:buChar char="•"/>
            </a:pPr>
            <a:endParaRPr lang="en-US" dirty="0">
              <a:solidFill>
                <a:srgbClr val="F8F68E"/>
              </a:solidFill>
            </a:endParaRPr>
          </a:p>
          <a:p>
            <a:pPr marL="342900" indent="-342900">
              <a:buFont typeface="Arial" panose="020B0604020202020204" pitchFamily="34" charset="0"/>
              <a:buChar char="•"/>
            </a:pPr>
            <a:r>
              <a:rPr lang="en-US" dirty="0">
                <a:solidFill>
                  <a:srgbClr val="F8F68E"/>
                </a:solidFill>
              </a:rPr>
              <a:t>Exploitation of vulnerable, misconfigured databases</a:t>
            </a:r>
          </a:p>
          <a:p>
            <a:endParaRPr lang="en-US" dirty="0">
              <a:solidFill>
                <a:srgbClr val="F8F68E"/>
              </a:solidFill>
            </a:endParaRPr>
          </a:p>
          <a:p>
            <a:pPr marL="342900" indent="-342900">
              <a:buFont typeface="Arial" panose="020B0604020202020204" pitchFamily="34" charset="0"/>
              <a:buChar char="•"/>
            </a:pPr>
            <a:r>
              <a:rPr lang="en-US" dirty="0">
                <a:solidFill>
                  <a:srgbClr val="F8F68E"/>
                </a:solidFill>
              </a:rPr>
              <a:t>Denial of service</a:t>
            </a:r>
          </a:p>
          <a:p>
            <a:pPr marL="342900" indent="-342900">
              <a:buFont typeface="Arial" panose="020B0604020202020204" pitchFamily="34" charset="0"/>
              <a:buChar char="•"/>
            </a:pPr>
            <a:endParaRPr lang="en-US" dirty="0">
              <a:solidFill>
                <a:srgbClr val="F8F68E"/>
              </a:solidFill>
            </a:endParaRPr>
          </a:p>
          <a:p>
            <a:endParaRPr lang="en-US" dirty="0">
              <a:solidFill>
                <a:srgbClr val="F8F68E"/>
              </a:solidFill>
            </a:endParaRPr>
          </a:p>
          <a:p>
            <a:pPr marL="342900" indent="-342900">
              <a:buFont typeface="Arial" panose="020B0604020202020204" pitchFamily="34" charset="0"/>
              <a:buChar char="•"/>
            </a:pPr>
            <a:endParaRPr lang="en-US" dirty="0">
              <a:solidFill>
                <a:srgbClr val="F8F68E"/>
              </a:solidFill>
            </a:endParaRPr>
          </a:p>
          <a:p>
            <a:endParaRPr lang="en-US" dirty="0">
              <a:solidFill>
                <a:srgbClr val="F8F68E"/>
              </a:solidFill>
            </a:endParaRPr>
          </a:p>
          <a:p>
            <a:pPr marL="342900" indent="-342900">
              <a:buFont typeface="Arial" panose="020B0604020202020204" pitchFamily="34" charset="0"/>
              <a:buChar char="•"/>
            </a:pPr>
            <a:endParaRPr lang="en-US" dirty="0">
              <a:solidFill>
                <a:srgbClr val="F8F68E"/>
              </a:solidFill>
            </a:endParaRPr>
          </a:p>
          <a:p>
            <a:pPr marL="342900" indent="-342900">
              <a:buFont typeface="Arial" panose="020B0604020202020204" pitchFamily="34" charset="0"/>
              <a:buChar char="•"/>
            </a:pPr>
            <a:endParaRPr lang="en-US" dirty="0">
              <a:solidFill>
                <a:srgbClr val="F8F68E"/>
              </a:solidFill>
            </a:endParaRPr>
          </a:p>
        </p:txBody>
      </p:sp>
      <p:sp>
        <p:nvSpPr>
          <p:cNvPr id="10" name="TextBox 9">
            <a:extLst>
              <a:ext uri="{FF2B5EF4-FFF2-40B4-BE49-F238E27FC236}">
                <a16:creationId xmlns:a16="http://schemas.microsoft.com/office/drawing/2014/main" id="{E2D5A6B2-5501-4266-8B83-4314A7CF8714}"/>
              </a:ext>
            </a:extLst>
          </p:cNvPr>
          <p:cNvSpPr txBox="1"/>
          <p:nvPr/>
        </p:nvSpPr>
        <p:spPr>
          <a:xfrm>
            <a:off x="4509171" y="2321168"/>
            <a:ext cx="54261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8F68E"/>
                </a:solidFill>
              </a:rPr>
              <a:t>Database communication protocol vulnerabilities</a:t>
            </a:r>
          </a:p>
          <a:p>
            <a:endParaRPr lang="en-US" dirty="0">
              <a:solidFill>
                <a:srgbClr val="F8F68E"/>
              </a:solidFill>
            </a:endParaRPr>
          </a:p>
          <a:p>
            <a:pPr marL="285750" indent="-285750">
              <a:buFont typeface="Arial" panose="020B0604020202020204" pitchFamily="34" charset="0"/>
              <a:buChar char="•"/>
            </a:pPr>
            <a:r>
              <a:rPr lang="en-US" dirty="0">
                <a:solidFill>
                  <a:srgbClr val="F8F68E"/>
                </a:solidFill>
              </a:rPr>
              <a:t>Unauthorized copies of sensitive data</a:t>
            </a:r>
          </a:p>
          <a:p>
            <a:endParaRPr lang="en-US" dirty="0">
              <a:solidFill>
                <a:srgbClr val="F8F68E"/>
              </a:solidFill>
            </a:endParaRPr>
          </a:p>
          <a:p>
            <a:pPr marL="285750" indent="-285750">
              <a:buFont typeface="Arial" panose="020B0604020202020204" pitchFamily="34" charset="0"/>
              <a:buChar char="•"/>
            </a:pPr>
            <a:r>
              <a:rPr lang="en-US" dirty="0">
                <a:solidFill>
                  <a:srgbClr val="F8F68E"/>
                </a:solidFill>
              </a:rPr>
              <a:t>Backup data exposures</a:t>
            </a:r>
          </a:p>
        </p:txBody>
      </p:sp>
      <p:pic>
        <p:nvPicPr>
          <p:cNvPr id="12" name="Picture 11">
            <a:extLst>
              <a:ext uri="{FF2B5EF4-FFF2-40B4-BE49-F238E27FC236}">
                <a16:creationId xmlns:a16="http://schemas.microsoft.com/office/drawing/2014/main" id="{82E4496A-32B8-4005-8873-0D6ABBE37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373" y="3279684"/>
            <a:ext cx="2388462" cy="2462200"/>
          </a:xfrm>
          <a:prstGeom prst="rect">
            <a:avLst/>
          </a:prstGeom>
        </p:spPr>
      </p:pic>
      <p:sp>
        <p:nvSpPr>
          <p:cNvPr id="8" name="TextBox 7">
            <a:extLst>
              <a:ext uri="{FF2B5EF4-FFF2-40B4-BE49-F238E27FC236}">
                <a16:creationId xmlns:a16="http://schemas.microsoft.com/office/drawing/2014/main" id="{5887DB55-4B9D-42AF-A1E8-07BB1BC19084}"/>
              </a:ext>
            </a:extLst>
          </p:cNvPr>
          <p:cNvSpPr txBox="1"/>
          <p:nvPr/>
        </p:nvSpPr>
        <p:spPr>
          <a:xfrm>
            <a:off x="173648" y="6094538"/>
            <a:ext cx="6097464" cy="700448"/>
          </a:xfrm>
          <a:prstGeom prst="rect">
            <a:avLst/>
          </a:prstGeom>
          <a:noFill/>
        </p:spPr>
        <p:txBody>
          <a:bodyPr wrap="square">
            <a:spAutoFit/>
          </a:bodyPr>
          <a:lstStyle/>
          <a:p>
            <a:pPr marR="0">
              <a:lnSpc>
                <a:spcPct val="300000"/>
              </a:lnSpc>
              <a:spcBef>
                <a:spcPts val="0"/>
              </a:spcBef>
              <a:spcAft>
                <a:spcPts val="0"/>
              </a:spcAft>
            </a:pPr>
            <a:r>
              <a:rPr lang="en-US" sz="1600" dirty="0">
                <a:solidFill>
                  <a:schemeClr val="bg2"/>
                </a:solidFill>
                <a:ea typeface="Tahoma" panose="020B0604030504040204" pitchFamily="34" charset="0"/>
                <a:cs typeface="Tahoma" panose="020B0604030504040204" pitchFamily="34" charset="0"/>
              </a:rPr>
              <a:t>SENEVIRATHNE T.K.</a:t>
            </a:r>
            <a:r>
              <a:rPr lang="en-US" sz="1600" kern="1200" dirty="0">
                <a:solidFill>
                  <a:schemeClr val="bg2"/>
                </a:solidFill>
                <a:ea typeface="Tahoma" panose="020B0604030504040204" pitchFamily="34" charset="0"/>
                <a:cs typeface="Tahoma" panose="020B0604030504040204" pitchFamily="34" charset="0"/>
              </a:rPr>
              <a:t>    –    IT20052942 </a:t>
            </a:r>
          </a:p>
        </p:txBody>
      </p:sp>
    </p:spTree>
    <p:extLst>
      <p:ext uri="{BB962C8B-B14F-4D97-AF65-F5344CB8AC3E}">
        <p14:creationId xmlns:p14="http://schemas.microsoft.com/office/powerpoint/2010/main" val="2214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80">
                                          <p:stCondLst>
                                            <p:cond delay="0"/>
                                          </p:stCondLst>
                                        </p:cTn>
                                        <p:tgtEl>
                                          <p:spTgt spid="9"/>
                                        </p:tgtEl>
                                      </p:cBhvr>
                                    </p:animEffect>
                                    <p:anim calcmode="lin" valueType="num">
                                      <p:cBhvr>
                                        <p:cTn id="2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5" dur="26">
                                          <p:stCondLst>
                                            <p:cond delay="650"/>
                                          </p:stCondLst>
                                        </p:cTn>
                                        <p:tgtEl>
                                          <p:spTgt spid="9"/>
                                        </p:tgtEl>
                                      </p:cBhvr>
                                      <p:to x="100000" y="60000"/>
                                    </p:animScale>
                                    <p:animScale>
                                      <p:cBhvr>
                                        <p:cTn id="26" dur="166" decel="50000">
                                          <p:stCondLst>
                                            <p:cond delay="676"/>
                                          </p:stCondLst>
                                        </p:cTn>
                                        <p:tgtEl>
                                          <p:spTgt spid="9"/>
                                        </p:tgtEl>
                                      </p:cBhvr>
                                      <p:to x="100000" y="100000"/>
                                    </p:animScale>
                                    <p:animScale>
                                      <p:cBhvr>
                                        <p:cTn id="27" dur="26">
                                          <p:stCondLst>
                                            <p:cond delay="1312"/>
                                          </p:stCondLst>
                                        </p:cTn>
                                        <p:tgtEl>
                                          <p:spTgt spid="9"/>
                                        </p:tgtEl>
                                      </p:cBhvr>
                                      <p:to x="100000" y="80000"/>
                                    </p:animScale>
                                    <p:animScale>
                                      <p:cBhvr>
                                        <p:cTn id="28" dur="166" decel="50000">
                                          <p:stCondLst>
                                            <p:cond delay="1338"/>
                                          </p:stCondLst>
                                        </p:cTn>
                                        <p:tgtEl>
                                          <p:spTgt spid="9"/>
                                        </p:tgtEl>
                                      </p:cBhvr>
                                      <p:to x="100000" y="100000"/>
                                    </p:animScale>
                                    <p:animScale>
                                      <p:cBhvr>
                                        <p:cTn id="29" dur="26">
                                          <p:stCondLst>
                                            <p:cond delay="1642"/>
                                          </p:stCondLst>
                                        </p:cTn>
                                        <p:tgtEl>
                                          <p:spTgt spid="9"/>
                                        </p:tgtEl>
                                      </p:cBhvr>
                                      <p:to x="100000" y="90000"/>
                                    </p:animScale>
                                    <p:animScale>
                                      <p:cBhvr>
                                        <p:cTn id="30" dur="166" decel="50000">
                                          <p:stCondLst>
                                            <p:cond delay="1668"/>
                                          </p:stCondLst>
                                        </p:cTn>
                                        <p:tgtEl>
                                          <p:spTgt spid="9"/>
                                        </p:tgtEl>
                                      </p:cBhvr>
                                      <p:to x="100000" y="100000"/>
                                    </p:animScale>
                                    <p:animScale>
                                      <p:cBhvr>
                                        <p:cTn id="31" dur="26">
                                          <p:stCondLst>
                                            <p:cond delay="1808"/>
                                          </p:stCondLst>
                                        </p:cTn>
                                        <p:tgtEl>
                                          <p:spTgt spid="9"/>
                                        </p:tgtEl>
                                      </p:cBhvr>
                                      <p:to x="100000" y="95000"/>
                                    </p:animScale>
                                    <p:animScale>
                                      <p:cBhvr>
                                        <p:cTn id="32" dur="166" decel="50000">
                                          <p:stCondLst>
                                            <p:cond delay="1834"/>
                                          </p:stCondLst>
                                        </p:cTn>
                                        <p:tgtEl>
                                          <p:spTgt spid="9"/>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80">
                                          <p:stCondLst>
                                            <p:cond delay="0"/>
                                          </p:stCondLst>
                                        </p:cTn>
                                        <p:tgtEl>
                                          <p:spTgt spid="10"/>
                                        </p:tgtEl>
                                      </p:cBhvr>
                                    </p:animEffect>
                                    <p:anim calcmode="lin" valueType="num">
                                      <p:cBhvr>
                                        <p:cTn id="3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3" dur="26">
                                          <p:stCondLst>
                                            <p:cond delay="650"/>
                                          </p:stCondLst>
                                        </p:cTn>
                                        <p:tgtEl>
                                          <p:spTgt spid="10"/>
                                        </p:tgtEl>
                                      </p:cBhvr>
                                      <p:to x="100000" y="60000"/>
                                    </p:animScale>
                                    <p:animScale>
                                      <p:cBhvr>
                                        <p:cTn id="44" dur="166" decel="50000">
                                          <p:stCondLst>
                                            <p:cond delay="676"/>
                                          </p:stCondLst>
                                        </p:cTn>
                                        <p:tgtEl>
                                          <p:spTgt spid="10"/>
                                        </p:tgtEl>
                                      </p:cBhvr>
                                      <p:to x="100000" y="100000"/>
                                    </p:animScale>
                                    <p:animScale>
                                      <p:cBhvr>
                                        <p:cTn id="45" dur="26">
                                          <p:stCondLst>
                                            <p:cond delay="1312"/>
                                          </p:stCondLst>
                                        </p:cTn>
                                        <p:tgtEl>
                                          <p:spTgt spid="10"/>
                                        </p:tgtEl>
                                      </p:cBhvr>
                                      <p:to x="100000" y="80000"/>
                                    </p:animScale>
                                    <p:animScale>
                                      <p:cBhvr>
                                        <p:cTn id="46" dur="166" decel="50000">
                                          <p:stCondLst>
                                            <p:cond delay="1338"/>
                                          </p:stCondLst>
                                        </p:cTn>
                                        <p:tgtEl>
                                          <p:spTgt spid="10"/>
                                        </p:tgtEl>
                                      </p:cBhvr>
                                      <p:to x="100000" y="100000"/>
                                    </p:animScale>
                                    <p:animScale>
                                      <p:cBhvr>
                                        <p:cTn id="47" dur="26">
                                          <p:stCondLst>
                                            <p:cond delay="1642"/>
                                          </p:stCondLst>
                                        </p:cTn>
                                        <p:tgtEl>
                                          <p:spTgt spid="10"/>
                                        </p:tgtEl>
                                      </p:cBhvr>
                                      <p:to x="100000" y="90000"/>
                                    </p:animScale>
                                    <p:animScale>
                                      <p:cBhvr>
                                        <p:cTn id="48" dur="166" decel="50000">
                                          <p:stCondLst>
                                            <p:cond delay="1668"/>
                                          </p:stCondLst>
                                        </p:cTn>
                                        <p:tgtEl>
                                          <p:spTgt spid="10"/>
                                        </p:tgtEl>
                                      </p:cBhvr>
                                      <p:to x="100000" y="100000"/>
                                    </p:animScale>
                                    <p:animScale>
                                      <p:cBhvr>
                                        <p:cTn id="49" dur="26">
                                          <p:stCondLst>
                                            <p:cond delay="1808"/>
                                          </p:stCondLst>
                                        </p:cTn>
                                        <p:tgtEl>
                                          <p:spTgt spid="10"/>
                                        </p:tgtEl>
                                      </p:cBhvr>
                                      <p:to x="100000" y="95000"/>
                                    </p:animScale>
                                    <p:animScale>
                                      <p:cBhvr>
                                        <p:cTn id="50" dur="166" decel="50000">
                                          <p:stCondLst>
                                            <p:cond delay="1834"/>
                                          </p:stCondLst>
                                        </p:cTn>
                                        <p:tgtEl>
                                          <p:spTgt spid="10"/>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inVertical)">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3C4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08DE1E-6A30-43D4-9FD6-A7188C172A82}"/>
              </a:ext>
            </a:extLst>
          </p:cNvPr>
          <p:cNvSpPr txBox="1">
            <a:spLocks/>
          </p:cNvSpPr>
          <p:nvPr/>
        </p:nvSpPr>
        <p:spPr>
          <a:xfrm>
            <a:off x="2859790" y="2848707"/>
            <a:ext cx="6231456" cy="3780693"/>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solidFill>
                  <a:srgbClr val="F8F68E"/>
                </a:solidFill>
                <a:latin typeface="Arial" panose="020B0604020202020204" pitchFamily="34" charset="0"/>
                <a:cs typeface="Arial" panose="020B0604020202020204" pitchFamily="34" charset="0"/>
              </a:rPr>
              <a:t>SQL Injection(</a:t>
            </a:r>
            <a:r>
              <a:rPr lang="en-US" dirty="0" err="1">
                <a:solidFill>
                  <a:srgbClr val="F8F68E"/>
                </a:solidFill>
                <a:latin typeface="Arial" panose="020B0604020202020204" pitchFamily="34" charset="0"/>
                <a:cs typeface="Arial" panose="020B0604020202020204" pitchFamily="34" charset="0"/>
              </a:rPr>
              <a:t>SQLi</a:t>
            </a:r>
            <a:r>
              <a:rPr lang="en-US" dirty="0">
                <a:solidFill>
                  <a:srgbClr val="F8F68E"/>
                </a:solidFill>
                <a:latin typeface="Arial" panose="020B0604020202020204" pitchFamily="34" charset="0"/>
                <a:cs typeface="Arial" panose="020B0604020202020204" pitchFamily="34" charset="0"/>
              </a:rPr>
              <a:t>)</a:t>
            </a:r>
          </a:p>
        </p:txBody>
      </p:sp>
      <p:sp>
        <p:nvSpPr>
          <p:cNvPr id="4" name="Slide Number Placeholder 10">
            <a:extLst>
              <a:ext uri="{FF2B5EF4-FFF2-40B4-BE49-F238E27FC236}">
                <a16:creationId xmlns:a16="http://schemas.microsoft.com/office/drawing/2014/main" id="{2CBB730B-4818-4D9C-91E1-0318277D9EF5}"/>
              </a:ext>
            </a:extLst>
          </p:cNvPr>
          <p:cNvSpPr txBox="1">
            <a:spLocks/>
          </p:cNvSpPr>
          <p:nvPr/>
        </p:nvSpPr>
        <p:spPr>
          <a:xfrm>
            <a:off x="10554830" y="6435970"/>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DE3944-A558-432A-96B5-D3FB29FDD98D}" type="slidenum">
              <a:rPr lang="en-US" b="1" smtClean="0">
                <a:solidFill>
                  <a:schemeClr val="tx2">
                    <a:lumMod val="10000"/>
                  </a:schemeClr>
                </a:solidFill>
              </a:rPr>
              <a:pPr/>
              <a:t>9</a:t>
            </a:fld>
            <a:endParaRPr lang="en-US" b="1" dirty="0">
              <a:solidFill>
                <a:schemeClr val="tx2">
                  <a:lumMod val="10000"/>
                </a:schemeClr>
              </a:solidFill>
            </a:endParaRPr>
          </a:p>
        </p:txBody>
      </p:sp>
    </p:spTree>
    <p:extLst>
      <p:ext uri="{BB962C8B-B14F-4D97-AF65-F5344CB8AC3E}">
        <p14:creationId xmlns:p14="http://schemas.microsoft.com/office/powerpoint/2010/main" val="53745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4679</TotalTime>
  <Words>1904</Words>
  <Application>Microsoft Office PowerPoint</Application>
  <PresentationFormat>Widescreen</PresentationFormat>
  <Paragraphs>221</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Symbol</vt:lpstr>
      <vt:lpstr>Tahoma</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Linuka Pamuditha</dc:creator>
  <cp:lastModifiedBy>Linuka Pamuditha</cp:lastModifiedBy>
  <cp:revision>56</cp:revision>
  <dcterms:created xsi:type="dcterms:W3CDTF">2021-04-29T05:10:21Z</dcterms:created>
  <dcterms:modified xsi:type="dcterms:W3CDTF">2021-05-08T23:49:32Z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